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78"/>
  </p:notesMasterIdLst>
  <p:sldIdLst>
    <p:sldId id="256" r:id="rId2"/>
    <p:sldId id="257" r:id="rId3"/>
    <p:sldId id="384" r:id="rId4"/>
    <p:sldId id="385" r:id="rId5"/>
    <p:sldId id="439" r:id="rId6"/>
    <p:sldId id="440" r:id="rId7"/>
    <p:sldId id="442" r:id="rId8"/>
    <p:sldId id="451" r:id="rId9"/>
    <p:sldId id="452" r:id="rId10"/>
    <p:sldId id="438" r:id="rId11"/>
    <p:sldId id="444" r:id="rId12"/>
    <p:sldId id="443" r:id="rId13"/>
    <p:sldId id="445" r:id="rId14"/>
    <p:sldId id="446" r:id="rId15"/>
    <p:sldId id="449" r:id="rId16"/>
    <p:sldId id="447" r:id="rId17"/>
    <p:sldId id="456" r:id="rId18"/>
    <p:sldId id="469" r:id="rId19"/>
    <p:sldId id="453" r:id="rId20"/>
    <p:sldId id="437" r:id="rId21"/>
    <p:sldId id="455" r:id="rId22"/>
    <p:sldId id="457" r:id="rId23"/>
    <p:sldId id="458" r:id="rId24"/>
    <p:sldId id="459" r:id="rId25"/>
    <p:sldId id="467" r:id="rId26"/>
    <p:sldId id="472" r:id="rId27"/>
    <p:sldId id="465" r:id="rId28"/>
    <p:sldId id="471" r:id="rId29"/>
    <p:sldId id="454" r:id="rId30"/>
    <p:sldId id="473" r:id="rId31"/>
    <p:sldId id="470" r:id="rId32"/>
    <p:sldId id="460" r:id="rId33"/>
    <p:sldId id="462" r:id="rId34"/>
    <p:sldId id="464" r:id="rId35"/>
    <p:sldId id="463" r:id="rId36"/>
    <p:sldId id="468" r:id="rId37"/>
    <p:sldId id="461" r:id="rId38"/>
    <p:sldId id="474" r:id="rId39"/>
    <p:sldId id="466" r:id="rId40"/>
    <p:sldId id="475" r:id="rId41"/>
    <p:sldId id="477" r:id="rId42"/>
    <p:sldId id="480" r:id="rId43"/>
    <p:sldId id="482" r:id="rId44"/>
    <p:sldId id="485" r:id="rId45"/>
    <p:sldId id="484" r:id="rId46"/>
    <p:sldId id="483" r:id="rId47"/>
    <p:sldId id="476" r:id="rId48"/>
    <p:sldId id="487" r:id="rId49"/>
    <p:sldId id="519" r:id="rId50"/>
    <p:sldId id="491" r:id="rId51"/>
    <p:sldId id="489" r:id="rId52"/>
    <p:sldId id="492" r:id="rId53"/>
    <p:sldId id="493" r:id="rId54"/>
    <p:sldId id="497" r:id="rId55"/>
    <p:sldId id="490" r:id="rId56"/>
    <p:sldId id="494" r:id="rId57"/>
    <p:sldId id="495" r:id="rId58"/>
    <p:sldId id="500" r:id="rId59"/>
    <p:sldId id="499" r:id="rId60"/>
    <p:sldId id="501" r:id="rId61"/>
    <p:sldId id="502" r:id="rId62"/>
    <p:sldId id="503" r:id="rId63"/>
    <p:sldId id="504" r:id="rId64"/>
    <p:sldId id="506" r:id="rId65"/>
    <p:sldId id="507" r:id="rId66"/>
    <p:sldId id="508" r:id="rId67"/>
    <p:sldId id="509" r:id="rId68"/>
    <p:sldId id="516" r:id="rId69"/>
    <p:sldId id="517" r:id="rId70"/>
    <p:sldId id="518" r:id="rId71"/>
    <p:sldId id="510" r:id="rId72"/>
    <p:sldId id="511" r:id="rId73"/>
    <p:sldId id="512" r:id="rId74"/>
    <p:sldId id="513" r:id="rId75"/>
    <p:sldId id="515" r:id="rId76"/>
    <p:sldId id="514" r:id="rId77"/>
  </p:sldIdLst>
  <p:sldSz cx="18288000" cy="10287000"/>
  <p:notesSz cx="6858000" cy="9144000"/>
  <p:embeddedFontLst>
    <p:embeddedFont>
      <p:font typeface="Bricolage Grotesque" panose="020B0604020202020204" charset="0"/>
      <p:regular r:id="rId79"/>
      <p:bold r:id="rId80"/>
    </p:embeddedFont>
    <p:embeddedFont>
      <p:font typeface="Helvetica Neue" panose="020B0604020202020204" charset="0"/>
      <p:regular r:id="rId81"/>
      <p:bold r:id="rId82"/>
      <p:italic r:id="rId83"/>
      <p:boldItalic r:id="rId84"/>
    </p:embeddedFont>
    <p:embeddedFont>
      <p:font typeface="Poppins" panose="00000500000000000000" pitchFamily="2"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3" roundtripDataSignature="AMtx7mjJKH3iqfMV2/DVdGu5IAq5x9ie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4D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031" autoAdjust="0"/>
  </p:normalViewPr>
  <p:slideViewPr>
    <p:cSldViewPr snapToGrid="0">
      <p:cViewPr varScale="1">
        <p:scale>
          <a:sx n="35" d="100"/>
          <a:sy n="35" d="100"/>
        </p:scale>
        <p:origin x="1132" y="5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6.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font" Target="fonts/font1.fntdata"/><Relationship Id="rId123" Type="http://customschemas.google.com/relationships/presentationmetadata" Target="metadata"/><Relationship Id="rId5" Type="http://schemas.openxmlformats.org/officeDocument/2006/relationships/slide" Target="slides/slide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2.fntdata"/><Relationship Id="rId85"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5.fntdata"/><Relationship Id="rId88"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2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81000" y="685800"/>
            <a:ext cx="6096000" cy="3429000"/>
          </a:xfrm>
        </p:spPr>
      </p:sp>
      <p:sp>
        <p:nvSpPr>
          <p:cNvPr id="3" name="Segnaposto note 2"/>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019503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C40CA3-95E4-AE94-477D-AA57CF7F52E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1584C7E-8E0D-1DCF-7BBA-C906E30FA143}"/>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A454A72-3E21-DADD-1B97-E0A867F7B840}"/>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433534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9BBD9A-CB4C-F99F-5607-FF2B8A10BEC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DC5A94D-2A0A-4A27-F609-DB04E06075E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E02F6FF-C20E-B96A-223A-0DBAE5EC83B1}"/>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2836835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D6DE0-94D2-DEB5-B584-47263641ED4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35E5497-B911-2194-24F5-EC7CEE6B0D7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814A979-DBB8-CE65-E2DB-B1DA31C65C64}"/>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2261256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66A27-BA03-9BA5-5857-C12A5135829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43BF81F-0BCD-4A67-FF1D-EA8A79441E8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B3616941-9124-B407-995D-D5FE4EB9828D}"/>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a:p>
            <a:r>
              <a:rPr lang="en-US" dirty="0"/>
              <a:t>Crisis preparedness</a:t>
            </a:r>
          </a:p>
          <a:p>
            <a:r>
              <a:rPr lang="en-US" dirty="0" err="1"/>
              <a:t>resilienza</a:t>
            </a:r>
            <a:endParaRPr lang="en-US" dirty="0"/>
          </a:p>
        </p:txBody>
      </p:sp>
    </p:spTree>
    <p:extLst>
      <p:ext uri="{BB962C8B-B14F-4D97-AF65-F5344CB8AC3E}">
        <p14:creationId xmlns:p14="http://schemas.microsoft.com/office/powerpoint/2010/main" val="3674814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6F3E30-55C8-3213-4D9C-651A96742EC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CE917D4-7EAA-6867-F166-2B238D09FEE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1B8C93C-E8C5-3A76-9BB1-570E1CC9B515}"/>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116726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EF1903-1536-0C01-2100-BBB15CCF24E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0EA8387-784A-7333-F133-0DA93114C77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6BAA7FD-E44C-B1BA-118B-FC945B009553}"/>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6803925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BDDE1-5CD9-08A9-3C15-C201EA299F2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2B3E080-2CFD-5032-6578-759EC434A21F}"/>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179DA64-B696-A7F3-BFEF-4A9DF90CDA57}"/>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843352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5CB34-40BB-3A6C-15F9-32FCD8149D1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8916700-CAFA-0D34-ECB7-B7F98814330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0D1AAE71-676C-7C1D-379A-7698C46C5D09}"/>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1159385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A1957E7-04D0-2111-2C2A-B0A98302507A}"/>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8D3420E2-ADF2-43D0-FEF7-81C8A43AF65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43E9D510-7332-9E1C-A1A5-2B11B5FF4FF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85770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EADD9-4D8E-F0EF-BF1C-46EC40ABC48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7152C94-D813-DB5C-F99B-AE7FE1D2E2F7}"/>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312712E-12F7-52CD-6D08-C2AFE0995EBE}"/>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12113396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8CE06-2363-0725-0C92-0C628C16799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FA3807-872A-E37C-D420-52772B51417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A8D1C4A-6E3A-9AE9-A13B-0879692634A5}"/>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2044558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B0F5C6-0334-CD57-190E-5E79629808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E0F115-922F-2C63-7644-7F126060C200}"/>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476C817-54B7-ECC1-EDF7-C862659AC711}"/>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5649241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DB738-DC6C-C93E-60AB-37ABD4F6D276}"/>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CEF3713D-91ED-EB6D-6455-14795868AAB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EF0506DC-79E1-113D-E660-4B7071BB5A60}"/>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1059773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0B326-D05B-D07D-F67B-DA43E7586B0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09C4AA-7F64-B546-6457-A24054D0673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B672528-91AD-BDDA-258A-32AB8C3B160D}"/>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2581163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CFBF86-BAA9-E7CB-240E-0F89C143153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C7D80A4-395E-9868-872C-0D0A84D1989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797EF2FD-A9D9-A073-EE56-16814DC32430}"/>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42448600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B4BA9E-0C36-407E-4EE6-5CD9B22EC96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A9012F8-9E1E-E53B-A0BE-432C0614DD4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FB3C778C-B9FD-EFBF-BBB4-9254E0BB0A98}"/>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19715524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B05422-AF11-8297-C1AC-18024DE3757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4FBE86E-2A6A-5909-174C-29D33292A2C2}"/>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1798C8C2-0C65-5B9C-B2DA-AB36A0ADC767}"/>
              </a:ext>
            </a:extLst>
          </p:cNvPr>
          <p:cNvSpPr>
            <a:spLocks noGrp="1"/>
          </p:cNvSpPr>
          <p:nvPr>
            <p:ph type="body" idx="1"/>
          </p:nvPr>
        </p:nvSpPr>
        <p:spPr/>
        <p:txBody>
          <a:bodyPr/>
          <a:lstStyle/>
          <a:p>
            <a:r>
              <a:rPr lang="en-US" dirty="0"/>
              <a:t>Not </a:t>
            </a:r>
            <a:r>
              <a:rPr lang="en-US" dirty="0" err="1"/>
              <a:t>directlty</a:t>
            </a:r>
            <a:endParaRPr lang="en-US" dirty="0"/>
          </a:p>
        </p:txBody>
      </p:sp>
    </p:spTree>
    <p:extLst>
      <p:ext uri="{BB962C8B-B14F-4D97-AF65-F5344CB8AC3E}">
        <p14:creationId xmlns:p14="http://schemas.microsoft.com/office/powerpoint/2010/main" val="11133723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7FD9FB18-9240-D401-43DA-EA9514BB63D5}"/>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DC11EF77-0614-5A43-62B8-7CA5C835B88F}"/>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7DA30B0B-F390-2BBC-33F8-180543A60F5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30464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DC1DE-05EC-A884-ECF3-1B40953236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26A855-91DB-FDEC-2523-BE076E6099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1488E5C-AE79-69E8-7688-DDD7C86F1415}"/>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3867989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DB0A0EB0-1ACA-AC3D-B935-8F171F6A5A08}"/>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915AF8FF-0259-6DAF-D66C-D8B6E39F5C2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E9308BED-8A0A-8E94-85C0-7AFD0DA8DDE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61170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0BA6F-43F9-1FC9-F3CF-884EA4B774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2A07968-AB45-817C-119C-8173C5B067C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095FD15-ACF4-367E-64F6-BE49DE31620B}"/>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42554624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49AFC-815D-4CCA-4F04-80578B1B5E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B59107-A4EA-C6F7-E0AE-827F3194089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FF24B6F-28DC-666F-816C-E0FD797212D0}"/>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32669842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33A2-01BF-75A1-0A76-4C7F7504F1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4E85D7-7F17-C1B3-7BFA-8B6B4A0E2DD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88A6AE6-DA7F-5AE2-27C9-4D8FDD455542}"/>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428116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170DE-F021-6E83-AE1A-386D5AB94C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F75943-F37B-8C5A-9876-0BA075DCACF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4D8A711-82AA-36AE-5449-2277D3519B08}"/>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4167503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0692C-EB39-42E1-7344-76EC1CA313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D9F96C-84DE-B818-B83A-DB15DA2866E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AB4FCEB-8D3D-667D-961F-6661C9621D41}"/>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41091663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FE56A-64F1-1D17-5D85-8A2A23C7F6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BC0629-A7DE-96E7-B015-287B8579C57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08CD1CE-2279-8242-549B-573C534A5BA8}"/>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15247043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95CC6-4D98-C80B-B616-6CE076563D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AB4F41-A4F6-B29E-C9AD-303FD36255B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BC35A807-BFAE-71CD-5DB3-3B0814A4EECD}"/>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194639291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3BDB9-A796-48D6-F61A-130AA110C3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5CDB15-0EA4-65E2-1F2B-ADF574F1DD5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98F3C86-3606-22EF-FAC6-F08BB9D098A1}"/>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660656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4C5977-4D9E-03EA-13A2-5AF89295AD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9DBD84-B04C-AE17-4368-E174FCC81AE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5512B84-959C-BE0A-391B-B4E6CF461411}"/>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5650799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A5E1E1-96F2-2D7C-22DF-AABC4FBA1A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8004AD-CAD5-E830-B684-D3DE149C3A6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024E19-FD04-6492-CAE1-D0A6964305F5}"/>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500966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6B16E7D6-2FF5-2C3B-F834-E4E0E30B686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0416067B-B3EA-C4EF-0B0C-C0C9BE0245A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31057CCF-30C3-D2E7-48EB-17A41F2C38D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15894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99B82D-4079-E52C-F1C7-93B8C5CDCC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5803C2-83E4-F4FA-AFBF-1CE31FA0A45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73BF165-32F3-4290-B992-B6B95A7127D2}"/>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810633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E8A28-483D-6E99-320B-283C69ED76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4465CB-74D0-240D-8033-3D387B8C939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0A4B497-5973-6795-DFD6-A7EF4FA77987}"/>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17154871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73017-1504-6246-652F-AEDF161B22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69BF71-79CF-0F71-5362-571A0AE870E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04EC206-C8B9-678C-C48F-02A420943508}"/>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9862363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90E52E-9355-1ACE-A2A0-36116ADA1F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055A4-F33C-71BA-24B7-0A2A6230014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CB8BD39-CEB3-5DFB-8FA4-9851F586B88B}"/>
              </a:ext>
            </a:extLst>
          </p:cNvPr>
          <p:cNvSpPr>
            <a:spLocks noGrp="1"/>
          </p:cNvSpPr>
          <p:nvPr>
            <p:ph type="body" idx="1"/>
          </p:nvPr>
        </p:nvSpPr>
        <p:spPr/>
        <p:txBody>
          <a:bodyPr/>
          <a:lstStyle/>
          <a:p>
            <a:r>
              <a:rPr lang="en-GB" dirty="0"/>
              <a:t>The responses can</a:t>
            </a:r>
            <a:r>
              <a:rPr lang="en-GB" baseline="0" dirty="0"/>
              <a:t> be collected via Poll Everywhere</a:t>
            </a:r>
            <a:endParaRPr lang="en-GB" dirty="0"/>
          </a:p>
        </p:txBody>
      </p:sp>
    </p:spTree>
    <p:extLst>
      <p:ext uri="{BB962C8B-B14F-4D97-AF65-F5344CB8AC3E}">
        <p14:creationId xmlns:p14="http://schemas.microsoft.com/office/powerpoint/2010/main" val="267709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750D9-A534-6962-C736-34F84707AA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EBD725-D054-CD0A-03C2-F8F8418904E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8899D7-7912-422F-9A46-409FC0B42C99}"/>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16440604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62E5A8-8A7F-99BB-E71B-AB1CD4736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E9CDC2-2605-7DDA-CDA7-8A3D9BC658B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E31F19B1-5161-4AAE-8629-8DDD582A30B4}"/>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19637003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E56D-483D-2F33-7623-3FC876E26C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F3081A-BA74-0ABE-C8A4-643FAEE3922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944DB0D-7AE4-BA3C-C33D-E2F4AD5A154E}"/>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30173401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2BDACF-3AF2-211F-66C3-6792B0E85B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4C7833-843B-5A93-CF56-6058D0CB0A6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BA33571-B078-EC9B-E29C-27E9BB647D7A}"/>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3751800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FD014-FF5C-D00B-CCBD-020A65850A3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2140F7-BF51-D809-4F6B-0EDAE8BDE19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6528861-5B7D-E979-5F8F-B98E44FA56FD}"/>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2190652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82EA23-D699-6F9E-DFF4-58407D4F3C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DEFD86-8451-B72C-362B-C5639A405E3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5B1248E-04A9-DD19-9B60-FC0204C50974}"/>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4091970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AADD0DA4-DD07-9CD5-56B6-8230E9E1D65C}"/>
            </a:ext>
          </a:extLst>
        </p:cNvPr>
        <p:cNvGrpSpPr/>
        <p:nvPr/>
      </p:nvGrpSpPr>
      <p:grpSpPr>
        <a:xfrm>
          <a:off x="0" y="0"/>
          <a:ext cx="0" cy="0"/>
          <a:chOff x="0" y="0"/>
          <a:chExt cx="0" cy="0"/>
        </a:xfrm>
      </p:grpSpPr>
      <p:sp>
        <p:nvSpPr>
          <p:cNvPr id="151" name="Google Shape;151;p3:notes">
            <a:extLst>
              <a:ext uri="{FF2B5EF4-FFF2-40B4-BE49-F238E27FC236}">
                <a16:creationId xmlns:a16="http://schemas.microsoft.com/office/drawing/2014/main" id="{3C7E03E6-1D82-5A6C-06A7-DF2BD8A72FC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2" name="Google Shape;152;p3:notes">
            <a:extLst>
              <a:ext uri="{FF2B5EF4-FFF2-40B4-BE49-F238E27FC236}">
                <a16:creationId xmlns:a16="http://schemas.microsoft.com/office/drawing/2014/main" id="{670E827F-B890-8B11-0C82-CCD8F319EF8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270371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BBE7B-1778-7107-FD0D-DBB19C1D82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EC5062-BD2F-921B-9B35-80217338F88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F028823-BAF0-C741-16A4-76E6F1864B8E}"/>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33751420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7DBFC4-D0C0-6704-EF75-96CBEC42C1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49729-5BC6-C00F-4E34-A385044CA79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0BE7AD-F79C-1829-F4B0-B549AABF0060}"/>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116861625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600172-B6F3-EB24-382A-21D264BF3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33B80B-907C-6D07-F97C-E12CBD9B8E3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97FDCF0-6AD2-B013-8B5F-A63CEF25B65F}"/>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34558666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51E32-8814-4392-9CC3-8C212FB207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879F8C-9FEE-F01B-53FD-CDE7373A89E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D397922-2F36-8D2B-0E56-D96CB6247543}"/>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9265988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A0B00-C734-D1D0-4771-91594A0CA5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A30641B-3920-11AF-E513-AF37A2720D1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3C7607E-0457-946B-7C25-712AB66BC83D}"/>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21654510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87893-61DB-B489-BC13-F14414CD7B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728DBA-FE29-4B87-585B-EFB86350AC3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6EAAA0E-144E-0B8B-B545-409B3F29A558}"/>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26679722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5512C-1F82-09FF-77F3-E0888781CB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86DBA8-3EC2-E962-DE99-F66047A643B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18A95B-45B7-7E64-97D4-1F09D03C86E2}"/>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148677921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F64D4-1A91-FAD8-C7BD-8FB3CBE639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311D77-7119-5CB8-DC05-7F3E91CB0FD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FC58AE1-57B7-9266-86CE-EFF82599E2BE}"/>
              </a:ext>
            </a:extLst>
          </p:cNvPr>
          <p:cNvSpPr>
            <a:spLocks noGrp="1"/>
          </p:cNvSpPr>
          <p:nvPr>
            <p:ph type="body" idx="1"/>
          </p:nvPr>
        </p:nvSpPr>
        <p:spPr/>
        <p:txBody>
          <a:bodyPr/>
          <a:lstStyle/>
          <a:p>
            <a:r>
              <a:rPr lang="en-GB" dirty="0"/>
              <a:t>Distribution, push</a:t>
            </a:r>
          </a:p>
        </p:txBody>
      </p:sp>
    </p:spTree>
    <p:extLst>
      <p:ext uri="{BB962C8B-B14F-4D97-AF65-F5344CB8AC3E}">
        <p14:creationId xmlns:p14="http://schemas.microsoft.com/office/powerpoint/2010/main" val="413116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691229-5C6E-D979-BC09-6EE91FC18B6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9099E1B-0642-50F1-5C2C-273551DAD6BC}"/>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388EF364-5A76-4B42-5CBD-0019F614EEFC}"/>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990418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4C733-34B8-5960-FE79-EDB38624A4F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667DBBA-C2A2-387D-C064-4908BA9514E5}"/>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C121D0C3-64D6-0184-C2B0-2AE4C5F94E83}"/>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3004345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FF3ED-4953-654E-81C6-0DF98F090D2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0F7D66F-D0D5-B006-9B2B-119A87A41C36}"/>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AFB0EC9B-6900-B86C-71E5-6A8311112CD8}"/>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1627632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5065B-8718-86A0-2FFC-E5B646F2DCF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902485E-CA2E-6CE1-9894-7106B52D6AD1}"/>
              </a:ext>
            </a:extLst>
          </p:cNvPr>
          <p:cNvSpPr>
            <a:spLocks noGrp="1" noRot="1" noChangeAspect="1"/>
          </p:cNvSpPr>
          <p:nvPr>
            <p:ph type="sldImg"/>
          </p:nvPr>
        </p:nvSpPr>
        <p:spPr>
          <a:xfrm>
            <a:off x="381000" y="685800"/>
            <a:ext cx="6096000" cy="3429000"/>
          </a:xfrm>
        </p:spPr>
      </p:sp>
      <p:sp>
        <p:nvSpPr>
          <p:cNvPr id="3" name="Segnaposto note 2">
            <a:extLst>
              <a:ext uri="{FF2B5EF4-FFF2-40B4-BE49-F238E27FC236}">
                <a16:creationId xmlns:a16="http://schemas.microsoft.com/office/drawing/2014/main" id="{84A9A381-D201-A66E-E325-E7B9AC2D53DC}"/>
              </a:ext>
            </a:extLst>
          </p:cNvPr>
          <p:cNvSpPr>
            <a:spLocks noGrp="1"/>
          </p:cNvSpPr>
          <p:nvPr>
            <p:ph type="body" idx="1"/>
          </p:nvPr>
        </p:nvSpPr>
        <p:spPr/>
        <p:txBody>
          <a:bodyPr/>
          <a:lstStyle/>
          <a:p>
            <a:r>
              <a:rPr lang="en-US" dirty="0"/>
              <a:t>Turns around dis/mis e </a:t>
            </a:r>
            <a:r>
              <a:rPr lang="en-US" dirty="0" err="1"/>
              <a:t>malin</a:t>
            </a:r>
            <a:r>
              <a:rPr lang="en-US" dirty="0"/>
              <a:t>, will be introduced more at length in the </a:t>
            </a:r>
          </a:p>
        </p:txBody>
      </p:sp>
    </p:spTree>
    <p:extLst>
      <p:ext uri="{BB962C8B-B14F-4D97-AF65-F5344CB8AC3E}">
        <p14:creationId xmlns:p14="http://schemas.microsoft.com/office/powerpoint/2010/main" val="2218671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2"/>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23"/>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3"/>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2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lide new">
  <p:cSld name="Slide new">
    <p:spTree>
      <p:nvGrpSpPr>
        <p:cNvPr id="1" name="Shape 15"/>
        <p:cNvGrpSpPr/>
        <p:nvPr/>
      </p:nvGrpSpPr>
      <p:grpSpPr>
        <a:xfrm>
          <a:off x="0" y="0"/>
          <a:ext cx="0" cy="0"/>
          <a:chOff x="0" y="0"/>
          <a:chExt cx="0" cy="0"/>
        </a:xfrm>
      </p:grpSpPr>
      <p:sp>
        <p:nvSpPr>
          <p:cNvPr id="16" name="Google Shape;16;p33"/>
          <p:cNvSpPr/>
          <p:nvPr/>
        </p:nvSpPr>
        <p:spPr>
          <a:xfrm>
            <a:off x="0" y="1614525"/>
            <a:ext cx="18288000" cy="8185349"/>
          </a:xfrm>
          <a:prstGeom prst="rect">
            <a:avLst/>
          </a:prstGeom>
          <a:solidFill>
            <a:srgbClr val="005575">
              <a:alpha val="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2707" b="0" i="0" u="none" strike="noStrike" cap="none">
              <a:solidFill>
                <a:schemeClr val="lt1"/>
              </a:solidFill>
              <a:latin typeface="Arial"/>
              <a:ea typeface="Arial"/>
              <a:cs typeface="Arial"/>
              <a:sym typeface="Arial"/>
            </a:endParaRPr>
          </a:p>
        </p:txBody>
      </p:sp>
      <p:sp>
        <p:nvSpPr>
          <p:cNvPr id="17" name="Google Shape;17;p3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3"/>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19" name="Google Shape;19;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64605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lide, white">
  <p:cSld name="Slide, white">
    <p:spTree>
      <p:nvGrpSpPr>
        <p:cNvPr id="1" name="Shape 20"/>
        <p:cNvGrpSpPr/>
        <p:nvPr/>
      </p:nvGrpSpPr>
      <p:grpSpPr>
        <a:xfrm>
          <a:off x="0" y="0"/>
          <a:ext cx="0" cy="0"/>
          <a:chOff x="0" y="0"/>
          <a:chExt cx="0" cy="0"/>
        </a:xfrm>
      </p:grpSpPr>
      <p:sp>
        <p:nvSpPr>
          <p:cNvPr id="21" name="Google Shape;21;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4"/>
          <p:cNvSpPr txBox="1">
            <a:spLocks noGrp="1"/>
          </p:cNvSpPr>
          <p:nvPr>
            <p:ph type="body" idx="1"/>
          </p:nvPr>
        </p:nvSpPr>
        <p:spPr>
          <a:xfrm>
            <a:off x="0" y="1807872"/>
            <a:ext cx="18288000" cy="7992000"/>
          </a:xfrm>
          <a:prstGeom prst="rect">
            <a:avLst/>
          </a:prstGeom>
          <a:noFill/>
          <a:ln>
            <a:noFill/>
          </a:ln>
        </p:spPr>
        <p:txBody>
          <a:bodyPr spcFirstLastPara="1" wrap="square" lIns="91425" tIns="45700" rIns="91425" bIns="45700" anchor="t" anchorCtr="0">
            <a:normAutofit/>
          </a:bodyPr>
          <a:lstStyle>
            <a:lvl1pPr marL="457200" lvl="0" indent="-431800" algn="l">
              <a:lnSpc>
                <a:spcPct val="100000"/>
              </a:lnSpc>
              <a:spcBef>
                <a:spcPts val="640"/>
              </a:spcBef>
              <a:spcAft>
                <a:spcPts val="0"/>
              </a:spcAft>
              <a:buSzPts val="3200"/>
              <a:buChar char="•"/>
              <a:defRPr u="none">
                <a:latin typeface="Arial"/>
                <a:ea typeface="Arial"/>
                <a:cs typeface="Arial"/>
                <a:sym typeface="Arial"/>
              </a:defRPr>
            </a:lvl1pPr>
            <a:lvl2pPr marL="914400" lvl="1" indent="-406400" algn="l">
              <a:lnSpc>
                <a:spcPct val="100000"/>
              </a:lnSpc>
              <a:spcBef>
                <a:spcPts val="560"/>
              </a:spcBef>
              <a:spcAft>
                <a:spcPts val="0"/>
              </a:spcAft>
              <a:buSzPts val="2800"/>
              <a:buChar char="–"/>
              <a:defRPr sz="3600"/>
            </a:lvl2pPr>
            <a:lvl3pPr marL="1371600" lvl="2" indent="-381000" algn="l">
              <a:lnSpc>
                <a:spcPct val="100000"/>
              </a:lnSpc>
              <a:spcBef>
                <a:spcPts val="480"/>
              </a:spcBef>
              <a:spcAft>
                <a:spcPts val="0"/>
              </a:spcAft>
              <a:buSzPts val="2400"/>
              <a:buChar char="•"/>
              <a:defRPr/>
            </a:lvl3pPr>
            <a:lvl4pPr marL="1828800" lvl="3" indent="-355600" algn="l">
              <a:lnSpc>
                <a:spcPct val="100000"/>
              </a:lnSpc>
              <a:spcBef>
                <a:spcPts val="400"/>
              </a:spcBef>
              <a:spcAft>
                <a:spcPts val="0"/>
              </a:spcAft>
              <a:buSzPts val="2000"/>
              <a:buChar char="–"/>
              <a:defRPr/>
            </a:lvl4pPr>
            <a:lvl5pPr marL="2286000" lvl="4" indent="-355600" algn="l">
              <a:lnSpc>
                <a:spcPct val="100000"/>
              </a:lnSpc>
              <a:spcBef>
                <a:spcPts val="400"/>
              </a:spcBef>
              <a:spcAft>
                <a:spcPts val="0"/>
              </a:spcAft>
              <a:buSzPts val="2000"/>
              <a:buChar char="»"/>
              <a:defRPr/>
            </a:lvl5pPr>
            <a:lvl6pPr marL="2743200" lvl="5" indent="-355600" algn="l">
              <a:lnSpc>
                <a:spcPct val="100000"/>
              </a:lnSpc>
              <a:spcBef>
                <a:spcPts val="400"/>
              </a:spcBef>
              <a:spcAft>
                <a:spcPts val="0"/>
              </a:spcAft>
              <a:buSzPts val="2000"/>
              <a:buChar char="•"/>
              <a:defRPr/>
            </a:lvl6pPr>
            <a:lvl7pPr marL="3200400" lvl="6" indent="-355600" algn="l">
              <a:lnSpc>
                <a:spcPct val="100000"/>
              </a:lnSpc>
              <a:spcBef>
                <a:spcPts val="400"/>
              </a:spcBef>
              <a:spcAft>
                <a:spcPts val="0"/>
              </a:spcAft>
              <a:buSzPts val="2000"/>
              <a:buChar char="•"/>
              <a:defRPr/>
            </a:lvl7pPr>
            <a:lvl8pPr marL="3657600" lvl="7" indent="-355600" algn="l">
              <a:lnSpc>
                <a:spcPct val="100000"/>
              </a:lnSpc>
              <a:spcBef>
                <a:spcPts val="400"/>
              </a:spcBef>
              <a:spcAft>
                <a:spcPts val="0"/>
              </a:spcAft>
              <a:buSzPts val="2000"/>
              <a:buChar char="•"/>
              <a:defRPr/>
            </a:lvl8pPr>
            <a:lvl9pPr marL="4114800" lvl="8" indent="-355600" algn="l">
              <a:lnSpc>
                <a:spcPct val="100000"/>
              </a:lnSpc>
              <a:spcBef>
                <a:spcPts val="400"/>
              </a:spcBef>
              <a:spcAft>
                <a:spcPts val="0"/>
              </a:spcAft>
              <a:buSzPts val="2000"/>
              <a:buChar char="•"/>
              <a:defRPr/>
            </a:lvl9pPr>
          </a:lstStyle>
          <a:p>
            <a:endParaRPr/>
          </a:p>
        </p:txBody>
      </p:sp>
      <p:sp>
        <p:nvSpPr>
          <p:cNvPr id="23" name="Google Shape;23;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954028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1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1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6"/>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6"/>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7"/>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17"/>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8"/>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18"/>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18"/>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2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2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2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21"/>
          <p:cNvSpPr>
            <a:spLocks noGrp="1"/>
          </p:cNvSpPr>
          <p:nvPr>
            <p:ph type="pic" idx="2"/>
          </p:nvPr>
        </p:nvSpPr>
        <p:spPr>
          <a:xfrm>
            <a:off x="1792288" y="612775"/>
            <a:ext cx="5486400" cy="4114800"/>
          </a:xfrm>
          <a:prstGeom prst="rect">
            <a:avLst/>
          </a:prstGeom>
          <a:noFill/>
          <a:ln>
            <a:noFill/>
          </a:ln>
        </p:spPr>
      </p:sp>
      <p:sp>
        <p:nvSpPr>
          <p:cNvPr id="64" name="Google Shape;64;p2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microsoft.com/office/2007/relationships/hdphoto" Target="../media/hdphoto4.wdp"/><Relationship Id="rId13" Type="http://schemas.microsoft.com/office/2007/relationships/hdphoto" Target="../media/hdphoto6.wdp"/><Relationship Id="rId3" Type="http://schemas.openxmlformats.org/officeDocument/2006/relationships/image" Target="../media/image18.png"/><Relationship Id="rId7" Type="http://schemas.openxmlformats.org/officeDocument/2006/relationships/image" Target="../media/image20.png"/><Relationship Id="rId12"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11" Type="http://schemas.microsoft.com/office/2007/relationships/hdphoto" Target="../media/hdphoto5.wdp"/><Relationship Id="rId5" Type="http://schemas.openxmlformats.org/officeDocument/2006/relationships/image" Target="../media/image19.png"/><Relationship Id="rId10" Type="http://schemas.openxmlformats.org/officeDocument/2006/relationships/image" Target="../media/image22.png"/><Relationship Id="rId4" Type="http://schemas.microsoft.com/office/2007/relationships/hdphoto" Target="../media/hdphoto2.wdp"/><Relationship Id="rId9"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jp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9.png"/><Relationship Id="rId4" Type="http://schemas.microsoft.com/office/2007/relationships/hdphoto" Target="../media/hdphoto2.wdp"/><Relationship Id="rId9"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jp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microsoft.com/office/2007/relationships/hdphoto" Target="../media/hdphoto7.wdp"/><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3.png"/><Relationship Id="rId7" Type="http://schemas.microsoft.com/office/2007/relationships/hdphoto" Target="../media/hdphoto3.wdp"/><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1.png"/><Relationship Id="rId5" Type="http://schemas.microsoft.com/office/2007/relationships/hdphoto" Target="../media/hdphoto2.wdp"/><Relationship Id="rId10" Type="http://schemas.microsoft.com/office/2007/relationships/hdphoto" Target="../media/hdphoto4.wdp"/><Relationship Id="rId4" Type="http://schemas.openxmlformats.org/officeDocument/2006/relationships/image" Target="../media/image18.png"/><Relationship Id="rId9" Type="http://schemas.openxmlformats.org/officeDocument/2006/relationships/image" Target="../media/image20.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microsoft.com/office/2007/relationships/hdphoto" Target="../media/hdphoto8.wdp"/><Relationship Id="rId4" Type="http://schemas.openxmlformats.org/officeDocument/2006/relationships/image" Target="../media/image36.png"/></Relationships>
</file>

<file path=ppt/slides/_rels/slide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1"/>
          <p:cNvSpPr/>
          <p:nvPr/>
        </p:nvSpPr>
        <p:spPr>
          <a:xfrm>
            <a:off x="-5920638" y="-3739844"/>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6" name="Google Shape;86;p1"/>
          <p:cNvGrpSpPr/>
          <p:nvPr/>
        </p:nvGrpSpPr>
        <p:grpSpPr>
          <a:xfrm>
            <a:off x="1028700" y="6135610"/>
            <a:ext cx="6079466" cy="887472"/>
            <a:chOff x="0" y="-47625"/>
            <a:chExt cx="1381663" cy="240312"/>
          </a:xfrm>
        </p:grpSpPr>
        <p:sp>
          <p:nvSpPr>
            <p:cNvPr id="87" name="Google Shape;87;p1"/>
            <p:cNvSpPr/>
            <p:nvPr/>
          </p:nvSpPr>
          <p:spPr>
            <a:xfrm>
              <a:off x="0" y="0"/>
              <a:ext cx="1381663" cy="192687"/>
            </a:xfrm>
            <a:custGeom>
              <a:avLst/>
              <a:gdLst/>
              <a:ahLst/>
              <a:cxnLst/>
              <a:rect l="l" t="t" r="r" b="b"/>
              <a:pathLst>
                <a:path w="1381663" h="192687" extrusionOk="0">
                  <a:moveTo>
                    <a:pt x="45518" y="0"/>
                  </a:moveTo>
                  <a:lnTo>
                    <a:pt x="1336145" y="0"/>
                  </a:lnTo>
                  <a:cubicBezTo>
                    <a:pt x="1348217" y="0"/>
                    <a:pt x="1359794" y="4796"/>
                    <a:pt x="1368331" y="13332"/>
                  </a:cubicBezTo>
                  <a:cubicBezTo>
                    <a:pt x="1376867" y="21868"/>
                    <a:pt x="1381663" y="33446"/>
                    <a:pt x="1381663" y="45518"/>
                  </a:cubicBezTo>
                  <a:lnTo>
                    <a:pt x="1381663" y="147169"/>
                  </a:lnTo>
                  <a:cubicBezTo>
                    <a:pt x="1381663" y="159241"/>
                    <a:pt x="1376867" y="170819"/>
                    <a:pt x="1368331" y="179355"/>
                  </a:cubicBezTo>
                  <a:cubicBezTo>
                    <a:pt x="1359794" y="187891"/>
                    <a:pt x="1348217" y="192687"/>
                    <a:pt x="1336145" y="192687"/>
                  </a:cubicBezTo>
                  <a:lnTo>
                    <a:pt x="45518" y="192687"/>
                  </a:lnTo>
                  <a:cubicBezTo>
                    <a:pt x="33446" y="192687"/>
                    <a:pt x="21868" y="187891"/>
                    <a:pt x="13332" y="179355"/>
                  </a:cubicBezTo>
                  <a:cubicBezTo>
                    <a:pt x="4796" y="170819"/>
                    <a:pt x="0" y="159241"/>
                    <a:pt x="0" y="147169"/>
                  </a:cubicBezTo>
                  <a:lnTo>
                    <a:pt x="0" y="45518"/>
                  </a:lnTo>
                  <a:cubicBezTo>
                    <a:pt x="0" y="33446"/>
                    <a:pt x="4796" y="21868"/>
                    <a:pt x="13332" y="13332"/>
                  </a:cubicBezTo>
                  <a:cubicBezTo>
                    <a:pt x="21868" y="4796"/>
                    <a:pt x="33446" y="0"/>
                    <a:pt x="45518" y="0"/>
                  </a:cubicBezTo>
                  <a:close/>
                </a:path>
              </a:pathLst>
            </a:custGeom>
            <a:solidFill>
              <a:srgbClr val="0C4DA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 name="Google Shape;88;p1"/>
            <p:cNvSpPr txBox="1"/>
            <p:nvPr/>
          </p:nvSpPr>
          <p:spPr>
            <a:xfrm>
              <a:off x="0" y="-47625"/>
              <a:ext cx="1381663" cy="240312"/>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9" name="Google Shape;89;p1"/>
          <p:cNvGrpSpPr/>
          <p:nvPr/>
        </p:nvGrpSpPr>
        <p:grpSpPr>
          <a:xfrm>
            <a:off x="1028699" y="7080842"/>
            <a:ext cx="6079465" cy="2031090"/>
            <a:chOff x="0" y="-47625"/>
            <a:chExt cx="1063358" cy="232991"/>
          </a:xfrm>
        </p:grpSpPr>
        <p:sp>
          <p:nvSpPr>
            <p:cNvPr id="90" name="Google Shape;90;p1"/>
            <p:cNvSpPr/>
            <p:nvPr/>
          </p:nvSpPr>
          <p:spPr>
            <a:xfrm>
              <a:off x="0" y="0"/>
              <a:ext cx="1063358" cy="185366"/>
            </a:xfrm>
            <a:custGeom>
              <a:avLst/>
              <a:gdLst/>
              <a:ahLst/>
              <a:cxnLst/>
              <a:rect l="l" t="t" r="r" b="b"/>
              <a:pathLst>
                <a:path w="1063358" h="185366" extrusionOk="0">
                  <a:moveTo>
                    <a:pt x="59143" y="0"/>
                  </a:moveTo>
                  <a:lnTo>
                    <a:pt x="1004214" y="0"/>
                  </a:lnTo>
                  <a:cubicBezTo>
                    <a:pt x="1036878" y="0"/>
                    <a:pt x="1063358" y="26479"/>
                    <a:pt x="1063358" y="59143"/>
                  </a:cubicBezTo>
                  <a:lnTo>
                    <a:pt x="1063358" y="126223"/>
                  </a:lnTo>
                  <a:cubicBezTo>
                    <a:pt x="1063358" y="158887"/>
                    <a:pt x="1036878" y="185366"/>
                    <a:pt x="1004214" y="185366"/>
                  </a:cubicBezTo>
                  <a:lnTo>
                    <a:pt x="59143" y="185366"/>
                  </a:lnTo>
                  <a:cubicBezTo>
                    <a:pt x="26479" y="185366"/>
                    <a:pt x="0" y="158887"/>
                    <a:pt x="0" y="126223"/>
                  </a:cubicBezTo>
                  <a:lnTo>
                    <a:pt x="0" y="59143"/>
                  </a:lnTo>
                  <a:cubicBezTo>
                    <a:pt x="0" y="26479"/>
                    <a:pt x="26479" y="0"/>
                    <a:pt x="59143" y="0"/>
                  </a:cubicBezTo>
                  <a:close/>
                </a:path>
              </a:pathLst>
            </a:custGeom>
            <a:solidFill>
              <a:srgbClr val="C7EAFC"/>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1"/>
            <p:cNvSpPr txBox="1"/>
            <p:nvPr/>
          </p:nvSpPr>
          <p:spPr>
            <a:xfrm>
              <a:off x="0" y="-47625"/>
              <a:ext cx="1063358" cy="232991"/>
            </a:xfrm>
            <a:prstGeom prst="rect">
              <a:avLst/>
            </a:prstGeom>
            <a:noFill/>
            <a:ln>
              <a:noFill/>
            </a:ln>
          </p:spPr>
          <p:txBody>
            <a:bodyPr spcFirstLastPara="1" wrap="square" lIns="50800" tIns="50800" rIns="50800" bIns="50800" anchor="t" anchorCtr="0">
              <a:noAutofit/>
            </a:bodyPr>
            <a:lstStyle/>
            <a:p>
              <a:pPr marL="0" marR="0" lvl="0" indent="0" algn="ctr" rtl="0">
                <a:lnSpc>
                  <a:spcPct val="149944"/>
                </a:lnSpc>
                <a:spcBef>
                  <a:spcPts val="0"/>
                </a:spcBef>
                <a:spcAft>
                  <a:spcPts val="0"/>
                </a:spcAft>
                <a:buNone/>
              </a:pPr>
              <a:endParaRPr sz="1800" dirty="0">
                <a:solidFill>
                  <a:schemeClr val="dk1"/>
                </a:solidFill>
                <a:latin typeface="Calibri"/>
                <a:ea typeface="Calibri"/>
                <a:cs typeface="Calibri"/>
                <a:sym typeface="Calibri"/>
              </a:endParaRPr>
            </a:p>
          </p:txBody>
        </p:sp>
      </p:grpSp>
      <p:sp>
        <p:nvSpPr>
          <p:cNvPr id="92" name="Google Shape;92;p1"/>
          <p:cNvSpPr/>
          <p:nvPr/>
        </p:nvSpPr>
        <p:spPr>
          <a:xfrm>
            <a:off x="1028700" y="1028700"/>
            <a:ext cx="3521366" cy="1408249"/>
          </a:xfrm>
          <a:custGeom>
            <a:avLst/>
            <a:gdLst/>
            <a:ahLst/>
            <a:cxnLst/>
            <a:rect l="l" t="t" r="r" b="b"/>
            <a:pathLst>
              <a:path w="3521366" h="1408249" extrusionOk="0">
                <a:moveTo>
                  <a:pt x="0" y="0"/>
                </a:moveTo>
                <a:lnTo>
                  <a:pt x="3521366" y="0"/>
                </a:lnTo>
                <a:lnTo>
                  <a:pt x="3521366" y="1408249"/>
                </a:lnTo>
                <a:lnTo>
                  <a:pt x="0" y="14082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
          <p:cNvSpPr/>
          <p:nvPr/>
        </p:nvSpPr>
        <p:spPr>
          <a:xfrm>
            <a:off x="9703066" y="-3373891"/>
            <a:ext cx="5328592" cy="8256736"/>
          </a:xfrm>
          <a:custGeom>
            <a:avLst/>
            <a:gdLst/>
            <a:ahLst/>
            <a:cxnLst/>
            <a:rect l="l" t="t" r="r" b="b"/>
            <a:pathLst>
              <a:path w="5328592" h="8256736" extrusionOk="0">
                <a:moveTo>
                  <a:pt x="0" y="0"/>
                </a:moveTo>
                <a:lnTo>
                  <a:pt x="5328591" y="0"/>
                </a:lnTo>
                <a:lnTo>
                  <a:pt x="5328591" y="8256735"/>
                </a:lnTo>
                <a:lnTo>
                  <a:pt x="0" y="8256735"/>
                </a:lnTo>
                <a:lnTo>
                  <a:pt x="0" y="0"/>
                </a:lnTo>
                <a:close/>
              </a:path>
            </a:pathLst>
          </a:custGeom>
          <a:blipFill rotWithShape="1">
            <a:blip r:embed="rId6">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1"/>
          <p:cNvSpPr/>
          <p:nvPr/>
        </p:nvSpPr>
        <p:spPr>
          <a:xfrm rot="-5400000">
            <a:off x="14465585" y="3076769"/>
            <a:ext cx="2937939" cy="4133462"/>
          </a:xfrm>
          <a:custGeom>
            <a:avLst/>
            <a:gdLst/>
            <a:ahLst/>
            <a:cxnLst/>
            <a:rect l="l" t="t" r="r" b="b"/>
            <a:pathLst>
              <a:path w="2937939" h="4133462" extrusionOk="0">
                <a:moveTo>
                  <a:pt x="0" y="0"/>
                </a:moveTo>
                <a:lnTo>
                  <a:pt x="2937939" y="0"/>
                </a:lnTo>
                <a:lnTo>
                  <a:pt x="2937939" y="4133462"/>
                </a:lnTo>
                <a:lnTo>
                  <a:pt x="0" y="4133462"/>
                </a:lnTo>
                <a:lnTo>
                  <a:pt x="0" y="0"/>
                </a:lnTo>
                <a:close/>
              </a:path>
            </a:pathLst>
          </a:custGeom>
          <a:blipFill rotWithShape="1">
            <a:blip r:embed="rId6">
              <a:alphaModFix/>
            </a:blip>
            <a:stretch>
              <a:fillRect l="-10738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 name="Google Shape;95;p1"/>
          <p:cNvSpPr/>
          <p:nvPr/>
        </p:nvSpPr>
        <p:spPr>
          <a:xfrm>
            <a:off x="13238369" y="444593"/>
            <a:ext cx="5149829" cy="1628968"/>
          </a:xfrm>
          <a:custGeom>
            <a:avLst/>
            <a:gdLst/>
            <a:ahLst/>
            <a:cxnLst/>
            <a:rect l="l" t="t" r="r" b="b"/>
            <a:pathLst>
              <a:path w="5149829" h="1628968" extrusionOk="0">
                <a:moveTo>
                  <a:pt x="0" y="0"/>
                </a:moveTo>
                <a:lnTo>
                  <a:pt x="5149829" y="0"/>
                </a:lnTo>
                <a:lnTo>
                  <a:pt x="5149829" y="1628968"/>
                </a:lnTo>
                <a:lnTo>
                  <a:pt x="0" y="1628968"/>
                </a:lnTo>
                <a:lnTo>
                  <a:pt x="0" y="0"/>
                </a:lnTo>
                <a:close/>
              </a:path>
            </a:pathLst>
          </a:custGeom>
          <a:blipFill rotWithShape="1">
            <a:blip r:embed="rId7">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 name="Google Shape;96;p1"/>
          <p:cNvSpPr/>
          <p:nvPr/>
        </p:nvSpPr>
        <p:spPr>
          <a:xfrm>
            <a:off x="7852621" y="8443920"/>
            <a:ext cx="3872623" cy="864030"/>
          </a:xfrm>
          <a:custGeom>
            <a:avLst/>
            <a:gdLst/>
            <a:ahLst/>
            <a:cxnLst/>
            <a:rect l="l" t="t" r="r" b="b"/>
            <a:pathLst>
              <a:path w="3872623" h="864030" extrusionOk="0">
                <a:moveTo>
                  <a:pt x="0" y="0"/>
                </a:moveTo>
                <a:lnTo>
                  <a:pt x="3872622" y="0"/>
                </a:lnTo>
                <a:lnTo>
                  <a:pt x="3872622" y="864030"/>
                </a:lnTo>
                <a:lnTo>
                  <a:pt x="0" y="864030"/>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 name="Google Shape;97;p1"/>
          <p:cNvSpPr/>
          <p:nvPr/>
        </p:nvSpPr>
        <p:spPr>
          <a:xfrm>
            <a:off x="12123384" y="8512517"/>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9">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1"/>
          <p:cNvSpPr txBox="1"/>
          <p:nvPr/>
        </p:nvSpPr>
        <p:spPr>
          <a:xfrm>
            <a:off x="1178862" y="4472107"/>
            <a:ext cx="10422184" cy="135421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4400" b="1" dirty="0">
                <a:solidFill>
                  <a:srgbClr val="0C4DA2"/>
                </a:solidFill>
                <a:latin typeface="Bricolage Grotesque"/>
                <a:ea typeface="Bricolage Grotesque"/>
                <a:cs typeface="Bricolage Grotesque"/>
                <a:sym typeface="Bricolage Grotesque"/>
              </a:rPr>
              <a:t>H</a:t>
            </a:r>
            <a:r>
              <a:rPr lang="en-US" sz="4400" dirty="0">
                <a:solidFill>
                  <a:srgbClr val="2A2828"/>
                </a:solidFill>
                <a:latin typeface="Bricolage Grotesque"/>
                <a:ea typeface="Bricolage Grotesque"/>
                <a:cs typeface="Bricolage Grotesque"/>
                <a:sym typeface="Bricolage Grotesque"/>
              </a:rPr>
              <a:t>andling </a:t>
            </a:r>
            <a:r>
              <a:rPr lang="en-US" sz="4400" b="1" dirty="0">
                <a:solidFill>
                  <a:srgbClr val="0C4DA2"/>
                </a:solidFill>
                <a:latin typeface="Bricolage Grotesque"/>
                <a:ea typeface="Bricolage Grotesque"/>
                <a:cs typeface="Bricolage Grotesque"/>
                <a:sym typeface="Bricolage Grotesque"/>
              </a:rPr>
              <a:t>I</a:t>
            </a:r>
            <a:r>
              <a:rPr lang="en-US" sz="4400" dirty="0">
                <a:solidFill>
                  <a:srgbClr val="2A2828"/>
                </a:solidFill>
                <a:latin typeface="Bricolage Grotesque"/>
                <a:ea typeface="Bricolage Grotesque"/>
                <a:cs typeface="Bricolage Grotesque"/>
                <a:sym typeface="Bricolage Grotesque"/>
              </a:rPr>
              <a:t>nformation and Media </a:t>
            </a:r>
            <a:r>
              <a:rPr lang="en-US" sz="4400" b="1" dirty="0">
                <a:solidFill>
                  <a:srgbClr val="0C4DA2"/>
                </a:solidFill>
                <a:latin typeface="Bricolage Grotesque"/>
                <a:ea typeface="Bricolage Grotesque"/>
                <a:cs typeface="Bricolage Grotesque"/>
                <a:sym typeface="Bricolage Grotesque"/>
              </a:rPr>
              <a:t>L</a:t>
            </a:r>
            <a:r>
              <a:rPr lang="en-US" sz="4400" dirty="0">
                <a:solidFill>
                  <a:srgbClr val="2A2828"/>
                </a:solidFill>
                <a:latin typeface="Bricolage Grotesque"/>
                <a:ea typeface="Bricolage Grotesque"/>
                <a:cs typeface="Bricolage Grotesque"/>
                <a:sym typeface="Bricolage Grotesque"/>
              </a:rPr>
              <a:t>iteracy in the </a:t>
            </a:r>
            <a:r>
              <a:rPr lang="en-US" sz="4400" b="1" dirty="0">
                <a:solidFill>
                  <a:srgbClr val="0C4DA2"/>
                </a:solidFill>
                <a:latin typeface="Bricolage Grotesque"/>
                <a:ea typeface="Bricolage Grotesque"/>
                <a:cs typeface="Bricolage Grotesque"/>
                <a:sym typeface="Bricolage Grotesque"/>
              </a:rPr>
              <a:t>D</a:t>
            </a:r>
            <a:r>
              <a:rPr lang="en-US" sz="4400" dirty="0">
                <a:solidFill>
                  <a:srgbClr val="2A2828"/>
                </a:solidFill>
                <a:latin typeface="Bricolage Grotesque"/>
                <a:ea typeface="Bricolage Grotesque"/>
                <a:cs typeface="Bricolage Grotesque"/>
                <a:sym typeface="Bricolage Grotesque"/>
              </a:rPr>
              <a:t>igital </a:t>
            </a:r>
            <a:r>
              <a:rPr lang="en-US" sz="4400" b="1" dirty="0">
                <a:solidFill>
                  <a:srgbClr val="0C4DA2"/>
                </a:solidFill>
                <a:latin typeface="Bricolage Grotesque"/>
                <a:ea typeface="Bricolage Grotesque"/>
                <a:cs typeface="Bricolage Grotesque"/>
                <a:sym typeface="Bricolage Grotesque"/>
              </a:rPr>
              <a:t>A</a:t>
            </a:r>
            <a:r>
              <a:rPr lang="en-US" sz="4400" dirty="0">
                <a:solidFill>
                  <a:srgbClr val="2A2828"/>
                </a:solidFill>
                <a:latin typeface="Bricolage Grotesque"/>
                <a:ea typeface="Bricolage Grotesque"/>
                <a:cs typeface="Bricolage Grotesque"/>
                <a:sym typeface="Bricolage Grotesque"/>
              </a:rPr>
              <a:t>ge</a:t>
            </a:r>
            <a:endParaRPr sz="4400" dirty="0"/>
          </a:p>
        </p:txBody>
      </p:sp>
      <p:sp>
        <p:nvSpPr>
          <p:cNvPr id="99" name="Google Shape;99;p1"/>
          <p:cNvSpPr txBox="1"/>
          <p:nvPr/>
        </p:nvSpPr>
        <p:spPr>
          <a:xfrm>
            <a:off x="1084826" y="3177950"/>
            <a:ext cx="9324300" cy="1461875"/>
          </a:xfrm>
          <a:prstGeom prst="rect">
            <a:avLst/>
          </a:prstGeom>
          <a:noFill/>
          <a:ln>
            <a:noFill/>
          </a:ln>
        </p:spPr>
        <p:txBody>
          <a:bodyPr spcFirstLastPara="1" wrap="square" lIns="0" tIns="0" rIns="0" bIns="0" anchor="t" anchorCtr="0">
            <a:spAutoFit/>
          </a:bodyPr>
          <a:lstStyle/>
          <a:p>
            <a:pPr marL="0" marR="0" lvl="0" indent="0" algn="l"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sp>
        <p:nvSpPr>
          <p:cNvPr id="100" name="Google Shape;100;p1"/>
          <p:cNvSpPr txBox="1"/>
          <p:nvPr/>
        </p:nvSpPr>
        <p:spPr>
          <a:xfrm>
            <a:off x="1345549" y="6429050"/>
            <a:ext cx="5486572" cy="508344"/>
          </a:xfrm>
          <a:prstGeom prst="rect">
            <a:avLst/>
          </a:prstGeom>
          <a:noFill/>
          <a:ln>
            <a:noFill/>
          </a:ln>
        </p:spPr>
        <p:txBody>
          <a:bodyPr spcFirstLastPara="1" wrap="square" lIns="0" tIns="0" rIns="0" bIns="0" anchor="t" anchorCtr="0">
            <a:spAutoFit/>
          </a:bodyPr>
          <a:lstStyle/>
          <a:p>
            <a:pPr lvl="0">
              <a:lnSpc>
                <a:spcPct val="150045"/>
              </a:lnSpc>
            </a:pPr>
            <a:r>
              <a:rPr lang="en-US" sz="2202" dirty="0">
                <a:solidFill>
                  <a:srgbClr val="FFFFFF"/>
                </a:solidFill>
                <a:latin typeface="Bricolage Grotesque"/>
                <a:ea typeface="Bricolage Grotesque"/>
                <a:cs typeface="Bricolage Grotesque"/>
                <a:sym typeface="Bricolage Grotesque"/>
              </a:rPr>
              <a:t>An outcome of the EU DRONE Project</a:t>
            </a:r>
            <a:endParaRPr dirty="0"/>
          </a:p>
        </p:txBody>
      </p:sp>
      <p:sp>
        <p:nvSpPr>
          <p:cNvPr id="102" name="Google Shape;102;p1"/>
          <p:cNvSpPr txBox="1"/>
          <p:nvPr/>
        </p:nvSpPr>
        <p:spPr>
          <a:xfrm>
            <a:off x="1084814" y="8909200"/>
            <a:ext cx="3455295" cy="558650"/>
          </a:xfrm>
          <a:prstGeom prst="rect">
            <a:avLst/>
          </a:prstGeom>
          <a:noFill/>
          <a:ln>
            <a:noFill/>
          </a:ln>
        </p:spPr>
        <p:txBody>
          <a:bodyPr spcFirstLastPara="1" wrap="square" lIns="0" tIns="0" rIns="0" bIns="0" anchor="t" anchorCtr="0">
            <a:spAutoFit/>
          </a:bodyPr>
          <a:lstStyle/>
          <a:p>
            <a:pPr marL="0" marR="0" lvl="0" indent="0" algn="l" rtl="0">
              <a:lnSpc>
                <a:spcPct val="150032"/>
              </a:lnSpc>
              <a:spcBef>
                <a:spcPts val="0"/>
              </a:spcBef>
              <a:spcAft>
                <a:spcPts val="0"/>
              </a:spcAft>
              <a:buNone/>
            </a:pPr>
            <a:r>
              <a:rPr lang="en-US" sz="3088" b="1" dirty="0">
                <a:solidFill>
                  <a:srgbClr val="0C4DA2"/>
                </a:solidFill>
                <a:latin typeface="Bricolage Grotesque"/>
                <a:ea typeface="Bricolage Grotesque"/>
                <a:cs typeface="Bricolage Grotesque"/>
                <a:sym typeface="Bricolage Grotesque"/>
              </a:rPr>
              <a:t>Presented By:</a:t>
            </a:r>
            <a:endParaRPr dirty="0"/>
          </a:p>
        </p:txBody>
      </p:sp>
      <p:sp>
        <p:nvSpPr>
          <p:cNvPr id="103" name="Google Shape;103;p1"/>
          <p:cNvSpPr txBox="1"/>
          <p:nvPr/>
        </p:nvSpPr>
        <p:spPr>
          <a:xfrm>
            <a:off x="3916779" y="9023403"/>
            <a:ext cx="2735573" cy="1010661"/>
          </a:xfrm>
          <a:prstGeom prst="rect">
            <a:avLst/>
          </a:prstGeom>
          <a:noFill/>
          <a:ln>
            <a:noFill/>
          </a:ln>
        </p:spPr>
        <p:txBody>
          <a:bodyPr spcFirstLastPara="1" wrap="square" lIns="0" tIns="0" rIns="0" bIns="0" anchor="t" anchorCtr="0">
            <a:spAutoFit/>
          </a:bodyPr>
          <a:lstStyle/>
          <a:p>
            <a:pPr marL="0" marR="0" lvl="0" indent="0" algn="l" rtl="0">
              <a:lnSpc>
                <a:spcPct val="149977"/>
              </a:lnSpc>
              <a:spcBef>
                <a:spcPts val="0"/>
              </a:spcBef>
              <a:spcAft>
                <a:spcPts val="0"/>
              </a:spcAft>
              <a:buNone/>
            </a:pPr>
            <a:r>
              <a:rPr lang="en-US" sz="2189" dirty="0">
                <a:solidFill>
                  <a:srgbClr val="000000"/>
                </a:solidFill>
                <a:highlight>
                  <a:srgbClr val="FFFF00"/>
                </a:highlight>
                <a:latin typeface="Bricolage Grotesque"/>
                <a:ea typeface="Bricolage Grotesque"/>
                <a:cs typeface="Bricolage Grotesque"/>
                <a:sym typeface="Bricolage Grotesque"/>
              </a:rPr>
              <a:t>Trainer or presenter </a:t>
            </a:r>
            <a:r>
              <a:rPr lang="en-US" sz="2189" dirty="0">
                <a:highlight>
                  <a:srgbClr val="FFFF00"/>
                </a:highlight>
                <a:latin typeface="Bricolage Grotesque"/>
                <a:ea typeface="Bricolage Grotesque"/>
                <a:cs typeface="Bricolage Grotesque"/>
                <a:sym typeface="Bricolage Grotesque"/>
              </a:rPr>
              <a:t>(if video recording)</a:t>
            </a:r>
            <a:endParaRPr dirty="0">
              <a:highlight>
                <a:srgbClr val="FFFF00"/>
              </a:highlight>
            </a:endParaRPr>
          </a:p>
        </p:txBody>
      </p:sp>
      <p:sp>
        <p:nvSpPr>
          <p:cNvPr id="3" name="CasellaDiTesto 2">
            <a:extLst>
              <a:ext uri="{FF2B5EF4-FFF2-40B4-BE49-F238E27FC236}">
                <a16:creationId xmlns:a16="http://schemas.microsoft.com/office/drawing/2014/main" id="{5DFB492F-AFCB-B35D-CB94-455781E63F75}"/>
              </a:ext>
            </a:extLst>
          </p:cNvPr>
          <p:cNvSpPr txBox="1"/>
          <p:nvPr/>
        </p:nvSpPr>
        <p:spPr>
          <a:xfrm>
            <a:off x="1178862" y="7467229"/>
            <a:ext cx="5929302" cy="1477328"/>
          </a:xfrm>
          <a:prstGeom prst="rect">
            <a:avLst/>
          </a:prstGeom>
          <a:noFill/>
        </p:spPr>
        <p:txBody>
          <a:bodyPr wrap="square">
            <a:spAutoFit/>
          </a:bodyPr>
          <a:lstStyle/>
          <a:p>
            <a:r>
              <a:rPr lang="en-US" sz="1800" dirty="0"/>
              <a:t>DRONE: Teacher &amp; school leaders training to promote Digital </a:t>
            </a:r>
            <a:r>
              <a:rPr lang="en-US" sz="1800" dirty="0" err="1"/>
              <a:t>liteRacy</a:t>
            </a:r>
            <a:r>
              <a:rPr lang="en-US" sz="1800" dirty="0"/>
              <a:t> and combat the spread of </a:t>
            </a:r>
            <a:r>
              <a:rPr lang="en-US" sz="1800" dirty="0" err="1"/>
              <a:t>disinfOrmation</a:t>
            </a:r>
            <a:r>
              <a:rPr lang="en-US" sz="1800" dirty="0"/>
              <a:t> among </a:t>
            </a:r>
            <a:r>
              <a:rPr lang="en-US" sz="1800" dirty="0" err="1"/>
              <a:t>vulNerable</a:t>
            </a:r>
            <a:r>
              <a:rPr lang="en-US" sz="1800" dirty="0"/>
              <a:t> groups of </a:t>
            </a:r>
            <a:r>
              <a:rPr lang="en-US" sz="1800" dirty="0" err="1"/>
              <a:t>adolEscents</a:t>
            </a:r>
            <a:br>
              <a:rPr lang="en-US" sz="1800" dirty="0"/>
            </a:br>
            <a:endParaRPr lang="en-US" sz="1800" dirty="0"/>
          </a:p>
          <a:p>
            <a:r>
              <a:rPr lang="en-US" sz="1800" dirty="0"/>
              <a:t>https://mydroneproject.eu/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6BA92-2C77-4530-6605-F47CA31DFE4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A0C2C38-7E7B-8FF5-DD18-162B8B0E8C2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a resource and a threat</a:t>
            </a:r>
            <a:endParaRPr lang="el-GR" dirty="0"/>
          </a:p>
        </p:txBody>
      </p:sp>
      <p:sp>
        <p:nvSpPr>
          <p:cNvPr id="4" name="Google Shape;118;p2">
            <a:extLst>
              <a:ext uri="{FF2B5EF4-FFF2-40B4-BE49-F238E27FC236}">
                <a16:creationId xmlns:a16="http://schemas.microsoft.com/office/drawing/2014/main" id="{96DAE651-B062-F163-66A0-5E4A43A23F3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10FAFD-9391-C58C-5C40-48C67486572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DDB5D4-DBB1-6508-C291-DD72860CA81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18E5D19-AFFC-AEF2-F4A4-8FF0E10013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4EEAFAC-D2F0-10CF-88D7-2E75F55B86D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F44A811-185B-454D-32C8-6164C6780EF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CC751C5-32FC-8528-EB6F-CC542A832E2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D8D919C-C0C2-6C93-69FA-9EE2369EB6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2DC6011-AE6F-192E-D7DC-5A001EFA9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3071CFF-536F-E80A-CDFA-FBEC6D12FE4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simbolo, Carattere, grafica&#10;&#10;Il contenuto generato dall'IA potrebbe non essere corretto.">
            <a:extLst>
              <a:ext uri="{FF2B5EF4-FFF2-40B4-BE49-F238E27FC236}">
                <a16:creationId xmlns:a16="http://schemas.microsoft.com/office/drawing/2014/main" id="{310DAB9C-3419-6C3F-20C6-B69698922CC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5696968" y="2963135"/>
            <a:ext cx="6894063" cy="4596042"/>
          </a:xfrm>
          <a:prstGeom prst="rect">
            <a:avLst/>
          </a:prstGeom>
        </p:spPr>
      </p:pic>
      <p:pic>
        <p:nvPicPr>
          <p:cNvPr id="19" name="Immagine 18" descr="Immagine che contiene Elementi grafici, schermata, simbolo, logo&#10;&#10;Il contenuto generato dall'IA potrebbe non essere corretto.">
            <a:extLst>
              <a:ext uri="{FF2B5EF4-FFF2-40B4-BE49-F238E27FC236}">
                <a16:creationId xmlns:a16="http://schemas.microsoft.com/office/drawing/2014/main" id="{74D79789-9AD7-C4B7-14B8-D8FEC705C6E1}"/>
              </a:ext>
            </a:extLst>
          </p:cNvPr>
          <p:cNvPicPr>
            <a:picLocks noChangeAspect="1"/>
          </p:cNvPicPr>
          <p:nvPr/>
        </p:nvPicPr>
        <p:blipFill>
          <a:blip r:embed="rId5"/>
          <a:stretch>
            <a:fillRect/>
          </a:stretch>
        </p:blipFill>
        <p:spPr>
          <a:xfrm>
            <a:off x="1358334" y="3440255"/>
            <a:ext cx="5931056" cy="3954037"/>
          </a:xfrm>
          <a:prstGeom prst="rect">
            <a:avLst/>
          </a:prstGeom>
        </p:spPr>
      </p:pic>
      <p:pic>
        <p:nvPicPr>
          <p:cNvPr id="21" name="Immagine 20" descr="Immagine che contiene Elementi grafici, simbolo, logo, grafica&#10;&#10;Il contenuto generato dall'IA potrebbe non essere corretto.">
            <a:extLst>
              <a:ext uri="{FF2B5EF4-FFF2-40B4-BE49-F238E27FC236}">
                <a16:creationId xmlns:a16="http://schemas.microsoft.com/office/drawing/2014/main" id="{F419A538-B774-4245-48F1-F984353F72A4}"/>
              </a:ext>
            </a:extLst>
          </p:cNvPr>
          <p:cNvPicPr>
            <a:picLocks noChangeAspect="1"/>
          </p:cNvPicPr>
          <p:nvPr/>
        </p:nvPicPr>
        <p:blipFill>
          <a:blip r:embed="rId6"/>
          <a:stretch>
            <a:fillRect/>
          </a:stretch>
        </p:blipFill>
        <p:spPr>
          <a:xfrm>
            <a:off x="11315789" y="3650059"/>
            <a:ext cx="5301641" cy="3534428"/>
          </a:xfrm>
          <a:prstGeom prst="rect">
            <a:avLst/>
          </a:prstGeom>
        </p:spPr>
      </p:pic>
      <p:sp>
        <p:nvSpPr>
          <p:cNvPr id="23" name="CasellaDiTesto 22">
            <a:extLst>
              <a:ext uri="{FF2B5EF4-FFF2-40B4-BE49-F238E27FC236}">
                <a16:creationId xmlns:a16="http://schemas.microsoft.com/office/drawing/2014/main" id="{491F3C4B-76A8-EBFD-5220-61026FBEC9CB}"/>
              </a:ext>
            </a:extLst>
          </p:cNvPr>
          <p:cNvSpPr txBox="1"/>
          <p:nvPr/>
        </p:nvSpPr>
        <p:spPr>
          <a:xfrm>
            <a:off x="9143999" y="9930784"/>
            <a:ext cx="9144000" cy="307777"/>
          </a:xfrm>
          <a:prstGeom prst="rect">
            <a:avLst/>
          </a:prstGeom>
          <a:noFill/>
        </p:spPr>
        <p:txBody>
          <a:bodyPr wrap="square">
            <a:spAutoFit/>
          </a:bodyPr>
          <a:lstStyle/>
          <a:p>
            <a:pPr algn="r"/>
            <a:r>
              <a:rPr lang="en-US" dirty="0"/>
              <a:t>Source of the icons: https://unevoc.unesco.org/wysd/World+Youth+Skills+Day</a:t>
            </a:r>
          </a:p>
        </p:txBody>
      </p:sp>
    </p:spTree>
    <p:extLst>
      <p:ext uri="{BB962C8B-B14F-4D97-AF65-F5344CB8AC3E}">
        <p14:creationId xmlns:p14="http://schemas.microsoft.com/office/powerpoint/2010/main" val="1998370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05F3E-9CC5-6E16-7F08-178BD0A42229}"/>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B0B5922-0DDF-6C15-54F7-6C7236D7766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a resource and a threat</a:t>
            </a:r>
            <a:endParaRPr lang="el-GR" dirty="0"/>
          </a:p>
        </p:txBody>
      </p:sp>
      <p:sp>
        <p:nvSpPr>
          <p:cNvPr id="3" name="Υπότιτλος 2">
            <a:extLst>
              <a:ext uri="{FF2B5EF4-FFF2-40B4-BE49-F238E27FC236}">
                <a16:creationId xmlns:a16="http://schemas.microsoft.com/office/drawing/2014/main" id="{E7994019-AE2C-CAEC-8013-8EA9BB62AB63}"/>
              </a:ext>
            </a:extLst>
          </p:cNvPr>
          <p:cNvSpPr>
            <a:spLocks noGrp="1"/>
          </p:cNvSpPr>
          <p:nvPr>
            <p:ph type="subTitle" idx="1"/>
          </p:nvPr>
        </p:nvSpPr>
        <p:spPr>
          <a:xfrm>
            <a:off x="1013345" y="2589663"/>
            <a:ext cx="9602616" cy="3376797"/>
          </a:xfrm>
        </p:spPr>
        <p:txBody>
          <a:bodyPr>
            <a:noAutofit/>
          </a:bodyPr>
          <a:lstStyle/>
          <a:p>
            <a:pPr marL="25400" indent="0" algn="l">
              <a:lnSpc>
                <a:spcPct val="170000"/>
              </a:lnSpc>
            </a:pPr>
            <a:r>
              <a:rPr lang="en-US" dirty="0">
                <a:solidFill>
                  <a:schemeClr val="tx1"/>
                </a:solidFill>
                <a:latin typeface="Bricolage Grotesque" panose="020B0604020202020204" charset="0"/>
              </a:rPr>
              <a:t>The Internet was once viewed as a medium that strengthens democracies by providing easy</a:t>
            </a:r>
          </a:p>
          <a:p>
            <a:pPr marL="25400" indent="0" algn="l">
              <a:lnSpc>
                <a:spcPct val="170000"/>
              </a:lnSpc>
            </a:pPr>
            <a:r>
              <a:rPr lang="en-US" dirty="0">
                <a:solidFill>
                  <a:schemeClr val="tx1"/>
                </a:solidFill>
                <a:latin typeface="Bricolage Grotesque" panose="020B0604020202020204" charset="0"/>
              </a:rPr>
              <a:t>access to information, however, is now often seen as a major catalyst also of disinformation, which can threaten democracy.</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This is a concern for the European Community since they threatens European values.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31BB2572-5807-E950-F458-1A2023FDE5C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E83B142-6C17-0841-3F6D-BE5AFAC8D3C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0B4C9FB-ADFB-8F31-96B5-B016B5F3212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7D9782-31A8-7F4F-F824-1B80CFFBABA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1C6BBB9-968A-0FA3-ECAF-6E75308BE31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D873399-ADCB-B8D8-C3F7-319651CCE13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0BD13A1-32D1-3DC4-1930-B2AEE890C2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4C8F3A4-6039-2359-A4E0-E4656E84A23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49132EB-53EF-F685-FE95-08819F66C33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619B404-6BA5-4CD4-9857-F1116AEA8CC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3953627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E84B2-731A-8D7C-5F50-170E1754D8D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232D405-E3B1-7535-C9CF-A8973D262D3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a resource and a threat</a:t>
            </a:r>
            <a:endParaRPr lang="el-GR" dirty="0"/>
          </a:p>
        </p:txBody>
      </p:sp>
      <p:sp>
        <p:nvSpPr>
          <p:cNvPr id="3" name="Υπότιτλος 2">
            <a:extLst>
              <a:ext uri="{FF2B5EF4-FFF2-40B4-BE49-F238E27FC236}">
                <a16:creationId xmlns:a16="http://schemas.microsoft.com/office/drawing/2014/main" id="{3D50E8F7-7ED6-B853-8CB8-4696873E0BCF}"/>
              </a:ext>
            </a:extLst>
          </p:cNvPr>
          <p:cNvSpPr>
            <a:spLocks noGrp="1"/>
          </p:cNvSpPr>
          <p:nvPr>
            <p:ph type="subTitle" idx="1"/>
          </p:nvPr>
        </p:nvSpPr>
        <p:spPr>
          <a:xfrm>
            <a:off x="9144000" y="1116904"/>
            <a:ext cx="9144000" cy="3376797"/>
          </a:xfrm>
        </p:spPr>
        <p:txBody>
          <a:bodyPr>
            <a:noAutofit/>
          </a:bodyPr>
          <a:lstStyle/>
          <a:p>
            <a:pPr marL="25400" indent="0" algn="l">
              <a:lnSpc>
                <a:spcPct val="170000"/>
              </a:lnSpc>
            </a:pPr>
            <a:r>
              <a:rPr lang="en-US" sz="2800" dirty="0">
                <a:solidFill>
                  <a:schemeClr val="tx1"/>
                </a:solidFill>
                <a:latin typeface="Bricolage Grotesque" panose="020B0604020202020204" charset="0"/>
              </a:rPr>
              <a:t>“Democracy, the rule of law and respect of fundamental rights are among the founding values of the EU. These values are common to the Member States, underpinning a society in which pluralism, non-discrimination, tolerance, justice, solidarity and equality prevail. </a:t>
            </a:r>
          </a:p>
          <a:p>
            <a:pPr marL="25400" indent="0" algn="l">
              <a:lnSpc>
                <a:spcPct val="170000"/>
              </a:lnSpc>
            </a:pPr>
            <a:r>
              <a:rPr lang="en-US" sz="2800" dirty="0">
                <a:solidFill>
                  <a:schemeClr val="tx1"/>
                </a:solidFill>
                <a:latin typeface="Bricolage Grotesque" panose="020B0604020202020204" charset="0"/>
              </a:rPr>
              <a:t>Citizens can freely express their views and form their own opinions. They can participate in democratic life, choose their political representatives, and have a say in their future, in a public space where different views can be expressed and diversity is accepted”.</a:t>
            </a:r>
          </a:p>
          <a:p>
            <a:pPr marL="25400" indent="0" algn="r"/>
            <a:r>
              <a:rPr lang="en-US" sz="1800" dirty="0">
                <a:solidFill>
                  <a:schemeClr val="tx1"/>
                </a:solidFill>
                <a:latin typeface="Bricolage Grotesque" panose="020B0604020202020204" charset="0"/>
              </a:rPr>
              <a:t>Strategic communication and countering foreign </a:t>
            </a:r>
          </a:p>
          <a:p>
            <a:pPr marL="25400" indent="0" algn="r"/>
            <a:r>
              <a:rPr lang="en-US" sz="1800" dirty="0">
                <a:solidFill>
                  <a:schemeClr val="tx1"/>
                </a:solidFill>
                <a:latin typeface="Bricolage Grotesque" panose="020B0604020202020204" charset="0"/>
              </a:rPr>
              <a:t>information manipulation and interference</a:t>
            </a: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14B09202-F147-6D4D-11CF-125AEA5B272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A795E26-B2F2-B28E-EB28-E2A676D66B0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DA91CFCB-4F7B-4FB0-E58D-E7274864EDF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8EEBB57-D874-09A3-B742-0D2137C1C8C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9265856-BAFB-8283-051D-B68E4C90E79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A38D81B-BD9F-A952-F669-9E66099BA1F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A3A16D9-E816-DF05-2C58-0E76F72A3F9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B17F7AD-24E6-B2C3-076E-9771AE98B43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940ABDC-C1F5-6237-8243-BD8D5A51EB8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1F59D68-14C9-3664-E3BA-8CA5AAF401A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B8E1C572-F655-13E9-CED4-014C734BE39E}"/>
              </a:ext>
            </a:extLst>
          </p:cNvPr>
          <p:cNvSpPr txBox="1"/>
          <p:nvPr/>
        </p:nvSpPr>
        <p:spPr>
          <a:xfrm>
            <a:off x="9144000" y="9979223"/>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2015775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E934C-3195-0238-BFED-275615DB174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67C0292-A8FA-A4BD-86FE-BBF823DF2C4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a resource and a threat</a:t>
            </a:r>
            <a:endParaRPr lang="el-GR" dirty="0"/>
          </a:p>
        </p:txBody>
      </p:sp>
      <p:sp>
        <p:nvSpPr>
          <p:cNvPr id="3" name="Υπότιτλος 2">
            <a:extLst>
              <a:ext uri="{FF2B5EF4-FFF2-40B4-BE49-F238E27FC236}">
                <a16:creationId xmlns:a16="http://schemas.microsoft.com/office/drawing/2014/main" id="{C9B1374B-9B4E-CF8D-54DE-A4335A428E09}"/>
              </a:ext>
            </a:extLst>
          </p:cNvPr>
          <p:cNvSpPr>
            <a:spLocks noGrp="1"/>
          </p:cNvSpPr>
          <p:nvPr>
            <p:ph type="subTitle" idx="1"/>
          </p:nvPr>
        </p:nvSpPr>
        <p:spPr>
          <a:xfrm>
            <a:off x="9144000" y="1682175"/>
            <a:ext cx="9144000" cy="3376797"/>
          </a:xfrm>
        </p:spPr>
        <p:txBody>
          <a:bodyPr>
            <a:noAutofit/>
          </a:bodyPr>
          <a:lstStyle/>
          <a:p>
            <a:pPr marL="25400" indent="0" algn="l">
              <a:lnSpc>
                <a:spcPct val="170000"/>
              </a:lnSpc>
            </a:pPr>
            <a:r>
              <a:rPr lang="en-US" sz="2800" dirty="0">
                <a:solidFill>
                  <a:schemeClr val="tx1"/>
                </a:solidFill>
                <a:latin typeface="Bricolage Grotesque" panose="020B0604020202020204" charset="0"/>
              </a:rPr>
              <a:t>“[…] information manipulation […] is a serious threat to this. It can undermine democratic institutions and processes by preventing people from making informed decisions or discouraging them from voting. It can </a:t>
            </a:r>
            <a:r>
              <a:rPr lang="en-US" sz="2800" dirty="0" err="1">
                <a:solidFill>
                  <a:schemeClr val="tx1"/>
                </a:solidFill>
                <a:latin typeface="Bricolage Grotesque" panose="020B0604020202020204" charset="0"/>
              </a:rPr>
              <a:t>polarise</a:t>
            </a:r>
            <a:r>
              <a:rPr lang="en-US" sz="2800" dirty="0">
                <a:solidFill>
                  <a:schemeClr val="tx1"/>
                </a:solidFill>
                <a:latin typeface="Bricolage Grotesque" panose="020B0604020202020204" charset="0"/>
              </a:rPr>
              <a:t> society by pitting communities against each other.</a:t>
            </a:r>
          </a:p>
          <a:p>
            <a:pPr marL="25400" indent="0" algn="l">
              <a:lnSpc>
                <a:spcPct val="170000"/>
              </a:lnSpc>
            </a:pPr>
            <a:r>
              <a:rPr lang="en-US" sz="2800" dirty="0">
                <a:solidFill>
                  <a:schemeClr val="tx1"/>
                </a:solidFill>
                <a:latin typeface="Bricolage Grotesque" panose="020B0604020202020204" charset="0"/>
              </a:rPr>
              <a:t>New technologies have made it possible […] to operate and spread disinformation at a scale and with a speed never seen before.”.</a:t>
            </a:r>
          </a:p>
          <a:p>
            <a:pPr marL="25400" indent="0" algn="r">
              <a:lnSpc>
                <a:spcPct val="170000"/>
              </a:lnSpc>
            </a:pPr>
            <a:r>
              <a:rPr lang="en-US" sz="1800" dirty="0">
                <a:solidFill>
                  <a:schemeClr val="tx1"/>
                </a:solidFill>
                <a:latin typeface="Bricolage Grotesque" panose="020B0604020202020204" charset="0"/>
              </a:rPr>
              <a:t>Strategic communication and countering foreign information manipulation and interference</a:t>
            </a:r>
          </a:p>
          <a:p>
            <a:pPr marL="25400" indent="0" algn="l">
              <a:lnSpc>
                <a:spcPct val="170000"/>
              </a:lnSpc>
            </a:pPr>
            <a:endParaRPr lang="en-US" sz="2800" dirty="0">
              <a:solidFill>
                <a:schemeClr val="tx1"/>
              </a:solidFill>
              <a:latin typeface="Bricolage Grotesque" panose="020B0604020202020204" charset="0"/>
            </a:endParaRPr>
          </a:p>
          <a:p>
            <a:pPr marL="25400" indent="0" algn="l">
              <a:lnSpc>
                <a:spcPct val="170000"/>
              </a:lnSpc>
            </a:pP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1F51A5D-0101-42B5-9F44-05407166FA1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1734A9D-5E61-F6A7-6D74-0A71D92FCB3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D9D617A-0E48-4899-EE71-0FAE2DD9481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804B4EC-04DE-01E3-AABF-08193AF61C8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C46DA71-EBF7-8BA6-1D15-9946FE95F68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51C16BF-B32B-73C8-AD2B-39D5E088FD9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AF3C660-C4A4-3AAC-0D73-9DD5A726DC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175E762-A37C-2E4B-4C6C-52DF8F8EA3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22B73C6-5111-DDA9-A55B-FACA9E53866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5848414-BEBD-9DED-DC3E-2D315309A90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EA905052-8207-B020-FE1F-997FB5F82A55}"/>
              </a:ext>
            </a:extLst>
          </p:cNvPr>
          <p:cNvSpPr txBox="1"/>
          <p:nvPr/>
        </p:nvSpPr>
        <p:spPr>
          <a:xfrm>
            <a:off x="9144000" y="9776895"/>
            <a:ext cx="9144000" cy="307777"/>
          </a:xfrm>
          <a:prstGeom prst="rect">
            <a:avLst/>
          </a:prstGeom>
          <a:noFill/>
        </p:spPr>
        <p:txBody>
          <a:bodyPr wrap="square">
            <a:spAutoFit/>
          </a:bodyPr>
          <a:lstStyle/>
          <a:p>
            <a:pPr algn="r"/>
            <a:r>
              <a:rPr lang="en-US" dirty="0"/>
              <a:t>https://commission.europa.eu/topics/countering-information-manipulation_en</a:t>
            </a:r>
          </a:p>
        </p:txBody>
      </p:sp>
    </p:spTree>
    <p:extLst>
      <p:ext uri="{BB962C8B-B14F-4D97-AF65-F5344CB8AC3E}">
        <p14:creationId xmlns:p14="http://schemas.microsoft.com/office/powerpoint/2010/main" val="3090887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9A335D-1141-9B25-797C-0CF49FDFC53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3685D8-EC9D-45BB-F83A-F709F93BE1C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a resource and a threat</a:t>
            </a:r>
            <a:endParaRPr lang="el-GR" dirty="0"/>
          </a:p>
        </p:txBody>
      </p:sp>
      <p:sp>
        <p:nvSpPr>
          <p:cNvPr id="3" name="Υπότιτλος 2">
            <a:extLst>
              <a:ext uri="{FF2B5EF4-FFF2-40B4-BE49-F238E27FC236}">
                <a16:creationId xmlns:a16="http://schemas.microsoft.com/office/drawing/2014/main" id="{120F2C64-2964-2EAD-244C-0EF480E90FD2}"/>
              </a:ext>
            </a:extLst>
          </p:cNvPr>
          <p:cNvSpPr>
            <a:spLocks noGrp="1"/>
          </p:cNvSpPr>
          <p:nvPr>
            <p:ph type="subTitle" idx="1"/>
          </p:nvPr>
        </p:nvSpPr>
        <p:spPr>
          <a:xfrm>
            <a:off x="9144000" y="1682175"/>
            <a:ext cx="9144000" cy="3376797"/>
          </a:xfrm>
        </p:spPr>
        <p:txBody>
          <a:bodyPr>
            <a:noAutofit/>
          </a:bodyPr>
          <a:lstStyle/>
          <a:p>
            <a:pPr marL="25400" indent="0" algn="l">
              <a:lnSpc>
                <a:spcPct val="170000"/>
              </a:lnSpc>
            </a:pPr>
            <a:r>
              <a:rPr lang="en-US" sz="2800" dirty="0">
                <a:solidFill>
                  <a:schemeClr val="tx1"/>
                </a:solidFill>
                <a:latin typeface="Bricolage Grotesque" panose="020B0604020202020204" charset="0"/>
              </a:rPr>
              <a:t>“Disinformation also has far-reaching implications for human rights and democratic norms worldwide. It threatens freedom of thought, the right to privacy and the right to democratic participation, as well as endangering a range of economic, social and cultural rights. It also diminishes broader indicators of democratic quality, unsettling citizens’ faith in democratic institutions not only by distorting free and fair elections but also fomenting digital violence and repression”.</a:t>
            </a:r>
          </a:p>
          <a:p>
            <a:pPr marL="25400" indent="0" algn="r"/>
            <a:r>
              <a:rPr lang="en-US" sz="1800" dirty="0">
                <a:solidFill>
                  <a:schemeClr val="tx1"/>
                </a:solidFill>
                <a:latin typeface="Bricolage Grotesque" panose="020B0604020202020204" charset="0"/>
              </a:rPr>
              <a:t>The impact of disinformation on democratic processes </a:t>
            </a:r>
          </a:p>
          <a:p>
            <a:pPr marL="25400" indent="0" algn="r"/>
            <a:r>
              <a:rPr lang="en-US" sz="1800" dirty="0">
                <a:solidFill>
                  <a:schemeClr val="tx1"/>
                </a:solidFill>
                <a:latin typeface="Bricolage Grotesque" panose="020B0604020202020204" charset="0"/>
              </a:rPr>
              <a:t>and human rights in the world</a:t>
            </a:r>
            <a:endParaRPr lang="en-US" sz="2800" dirty="0">
              <a:solidFill>
                <a:schemeClr val="tx1"/>
              </a:solidFill>
              <a:latin typeface="Bricolage Grotesque" panose="020B0604020202020204" charset="0"/>
            </a:endParaRPr>
          </a:p>
          <a:p>
            <a:pPr marL="25400" indent="0" algn="l">
              <a:lnSpc>
                <a:spcPct val="170000"/>
              </a:lnSpc>
            </a:pPr>
            <a:endParaRPr lang="en-GB" sz="2800"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1715C68C-9E81-B6CC-F782-B4AFBB695FF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561B973-1490-AAEE-1DE7-A67B096D1A9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39A59B1-2CA5-5B46-B092-B88F1AF8885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1D22F74-A4D5-D8A3-D12B-67E06AB99F2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CB10C98-F5AB-00C3-6912-4124C83303D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2AE54D1-FFC4-5788-2856-ED6B873A59A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553B525-6D5A-2A48-7BF4-CC843B64275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5CC7AB5-CE62-E043-6F4F-77EBDFB7EA5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356B693-BAC2-0FB7-45AD-06226DF73A8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74CDE01-71AE-07A1-3D9C-B845842DB8D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CasellaDiTesto 13">
            <a:extLst>
              <a:ext uri="{FF2B5EF4-FFF2-40B4-BE49-F238E27FC236}">
                <a16:creationId xmlns:a16="http://schemas.microsoft.com/office/drawing/2014/main" id="{F4F51ED3-B43F-3DAC-E80E-1C0320B5FF1D}"/>
              </a:ext>
            </a:extLst>
          </p:cNvPr>
          <p:cNvSpPr txBox="1"/>
          <p:nvPr/>
        </p:nvSpPr>
        <p:spPr>
          <a:xfrm>
            <a:off x="9144000" y="9930784"/>
            <a:ext cx="9144000" cy="307777"/>
          </a:xfrm>
          <a:prstGeom prst="rect">
            <a:avLst/>
          </a:prstGeom>
          <a:noFill/>
        </p:spPr>
        <p:txBody>
          <a:bodyPr wrap="square">
            <a:spAutoFit/>
          </a:bodyPr>
          <a:lstStyle/>
          <a:p>
            <a:pPr algn="r"/>
            <a:r>
              <a:rPr lang="en-US" dirty="0"/>
              <a:t>https://www.europarl.europa.eu/RegData/etudes/STUD/2021/653635/EXPO_STU(2021)653635_EN.pdf</a:t>
            </a:r>
          </a:p>
        </p:txBody>
      </p:sp>
    </p:spTree>
    <p:extLst>
      <p:ext uri="{BB962C8B-B14F-4D97-AF65-F5344CB8AC3E}">
        <p14:creationId xmlns:p14="http://schemas.microsoft.com/office/powerpoint/2010/main" val="1389877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170750-DCF3-3DFC-C113-9A1255324C3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66E8BA4-A541-8866-1E97-06CC1124CB9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Information and Media Literacy</a:t>
            </a:r>
            <a:endParaRPr lang="el-GR" dirty="0"/>
          </a:p>
        </p:txBody>
      </p:sp>
      <p:sp>
        <p:nvSpPr>
          <p:cNvPr id="4" name="Google Shape;118;p2">
            <a:extLst>
              <a:ext uri="{FF2B5EF4-FFF2-40B4-BE49-F238E27FC236}">
                <a16:creationId xmlns:a16="http://schemas.microsoft.com/office/drawing/2014/main" id="{87A32B11-BD55-51F1-E1D8-D227164A104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06A4AD-9763-F10A-B3A3-7A7536D7139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876FCA-4F63-2FF0-7BA0-227A02B575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C4C1DAE-B5C9-BA0D-A35F-12FE9AE621C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0EC577A-B12A-9D20-CAFA-B93692BFC13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A8AA457-2DA6-ED6D-AABA-5F6F993B4E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7308468-3EDF-7805-E662-C41A9165F4B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AC4803F-2CC5-833C-C503-708E30B47C5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60C95C1-15CF-75B7-AFE6-1FEA516F271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23A0394-0A11-737A-AEAF-A61811A4E3C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28552B3-7F23-411F-4EE6-37F2D441E02F}"/>
              </a:ext>
            </a:extLst>
          </p:cNvPr>
          <p:cNvSpPr txBox="1"/>
          <p:nvPr/>
        </p:nvSpPr>
        <p:spPr>
          <a:xfrm>
            <a:off x="9144000" y="9930784"/>
            <a:ext cx="9144000" cy="307777"/>
          </a:xfrm>
          <a:prstGeom prst="rect">
            <a:avLst/>
          </a:prstGeom>
          <a:noFill/>
        </p:spPr>
        <p:txBody>
          <a:bodyPr wrap="square">
            <a:spAutoFit/>
          </a:bodyPr>
          <a:lstStyle/>
          <a:p>
            <a:pPr algn="r"/>
            <a:r>
              <a:rPr lang="en-US" dirty="0"/>
              <a:t>Source: https://all-digital.org/resources/handbook-on-media-literacy/</a:t>
            </a:r>
          </a:p>
        </p:txBody>
      </p:sp>
      <p:pic>
        <p:nvPicPr>
          <p:cNvPr id="14" name="Immagine 13">
            <a:extLst>
              <a:ext uri="{FF2B5EF4-FFF2-40B4-BE49-F238E27FC236}">
                <a16:creationId xmlns:a16="http://schemas.microsoft.com/office/drawing/2014/main" id="{2EAC3322-927C-E11A-C687-39F96D66F1E7}"/>
              </a:ext>
            </a:extLst>
          </p:cNvPr>
          <p:cNvPicPr>
            <a:picLocks noChangeAspect="1"/>
          </p:cNvPicPr>
          <p:nvPr/>
        </p:nvPicPr>
        <p:blipFill>
          <a:blip r:embed="rId3"/>
          <a:stretch>
            <a:fillRect/>
          </a:stretch>
        </p:blipFill>
        <p:spPr>
          <a:xfrm>
            <a:off x="5829541" y="2349007"/>
            <a:ext cx="7649643" cy="7059010"/>
          </a:xfrm>
          <a:prstGeom prst="rect">
            <a:avLst/>
          </a:prstGeom>
        </p:spPr>
      </p:pic>
    </p:spTree>
    <p:extLst>
      <p:ext uri="{BB962C8B-B14F-4D97-AF65-F5344CB8AC3E}">
        <p14:creationId xmlns:p14="http://schemas.microsoft.com/office/powerpoint/2010/main" val="3504366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46BCE-D6F1-6B48-A663-D18D763EBA3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11C2B53-058D-55CA-2931-5EC5A01D947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Information and Media Literacy</a:t>
            </a:r>
            <a:endParaRPr lang="el-GR" dirty="0"/>
          </a:p>
        </p:txBody>
      </p:sp>
      <p:sp>
        <p:nvSpPr>
          <p:cNvPr id="3" name="Υπότιτλος 2">
            <a:extLst>
              <a:ext uri="{FF2B5EF4-FFF2-40B4-BE49-F238E27FC236}">
                <a16:creationId xmlns:a16="http://schemas.microsoft.com/office/drawing/2014/main" id="{C0240B4D-9E7A-AC44-55F4-BA1D5D503054}"/>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highlight>
                  <a:srgbClr val="FF0000"/>
                </a:highlight>
                <a:latin typeface="Bricolage Grotesque" panose="020B0604020202020204" charset="0"/>
              </a:rPr>
              <a:t>Besides the relevance of disinformation within the present geopolitical situation, which is one of the main reasons for the EU ‘s </a:t>
            </a:r>
            <a:r>
              <a:rPr lang="en-US" dirty="0">
                <a:solidFill>
                  <a:schemeClr val="tx1"/>
                </a:solidFill>
                <a:latin typeface="Bricolage Grotesque" panose="020B0604020202020204" charset="0"/>
              </a:rPr>
              <a:t>concerns, project DRONE has been built around the idea to create a training course able to promote digital active citizenship, by enabling teachers, school leaders and parents to train teenagers’ digital skills, given the relevance digital media have for teenagers and given the fact that they are the new EU citizens.</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BBF11B99-F0C3-CE55-3A66-47965B9DB70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A990FEC-C059-3C11-E595-42659BDE30D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22C48AE-3BF5-BA44-C861-8DECBC9E0B3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59058CE-24C4-FFD0-91A9-2E633BE36DB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6F3AA65-7047-8A96-4ED6-1AB04F7084B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B36E65A-2D7B-425F-3AB3-54106A914F2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436D64F-81BA-8F25-DE83-59F482C6388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24BEDA-13EE-41CE-0BE9-D7D1C9A3628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BD4A3C4-95AC-23D8-9C0B-1F27F60795A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C32F8D-9517-301A-375E-B6ABFA6F40C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5" name="Immagine 14">
            <a:extLst>
              <a:ext uri="{FF2B5EF4-FFF2-40B4-BE49-F238E27FC236}">
                <a16:creationId xmlns:a16="http://schemas.microsoft.com/office/drawing/2014/main" id="{A51659B6-D1AA-F6E4-C0D5-13257A072E1F}"/>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918153" y="5767442"/>
            <a:ext cx="1062410" cy="1049348"/>
          </a:xfrm>
          <a:prstGeom prst="rect">
            <a:avLst/>
          </a:prstGeom>
        </p:spPr>
      </p:pic>
      <p:pic>
        <p:nvPicPr>
          <p:cNvPr id="21" name="Immagine 20">
            <a:extLst>
              <a:ext uri="{FF2B5EF4-FFF2-40B4-BE49-F238E27FC236}">
                <a16:creationId xmlns:a16="http://schemas.microsoft.com/office/drawing/2014/main" id="{1A1B3333-B4EB-7350-985F-90243356575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2088450" y="5540046"/>
            <a:ext cx="1507557" cy="1470025"/>
          </a:xfrm>
          <a:prstGeom prst="rect">
            <a:avLst/>
          </a:prstGeom>
        </p:spPr>
      </p:pic>
      <p:grpSp>
        <p:nvGrpSpPr>
          <p:cNvPr id="23" name="Gruppo 22">
            <a:extLst>
              <a:ext uri="{FF2B5EF4-FFF2-40B4-BE49-F238E27FC236}">
                <a16:creationId xmlns:a16="http://schemas.microsoft.com/office/drawing/2014/main" id="{74356469-AD96-99D6-80CF-29B4D83B50F8}"/>
              </a:ext>
            </a:extLst>
          </p:cNvPr>
          <p:cNvGrpSpPr/>
          <p:nvPr/>
        </p:nvGrpSpPr>
        <p:grpSpPr>
          <a:xfrm>
            <a:off x="15140210" y="5723704"/>
            <a:ext cx="1585627" cy="1059180"/>
            <a:chOff x="15117413" y="5590855"/>
            <a:chExt cx="3170587" cy="2295845"/>
          </a:xfrm>
        </p:grpSpPr>
        <p:pic>
          <p:nvPicPr>
            <p:cNvPr id="19" name="Immagine 18">
              <a:extLst>
                <a:ext uri="{FF2B5EF4-FFF2-40B4-BE49-F238E27FC236}">
                  <a16:creationId xmlns:a16="http://schemas.microsoft.com/office/drawing/2014/main" id="{5961FA2E-C593-9759-B7A9-26946DAE26FF}"/>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22" name="Immagine 21">
              <a:extLst>
                <a:ext uri="{FF2B5EF4-FFF2-40B4-BE49-F238E27FC236}">
                  <a16:creationId xmlns:a16="http://schemas.microsoft.com/office/drawing/2014/main" id="{ECAC129B-F53B-A5FF-9FA2-365523687947}"/>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pic>
        <p:nvPicPr>
          <p:cNvPr id="25" name="Immagine 24">
            <a:extLst>
              <a:ext uri="{FF2B5EF4-FFF2-40B4-BE49-F238E27FC236}">
                <a16:creationId xmlns:a16="http://schemas.microsoft.com/office/drawing/2014/main" id="{06A10100-62DD-7AED-E120-465A1055AAB7}"/>
              </a:ext>
            </a:extLst>
          </p:cNvPr>
          <p:cNvPicPr>
            <a:picLocks noChangeAspect="1"/>
          </p:cNvPicPr>
          <p:nvPr/>
        </p:nvPicPr>
        <p:blipFill>
          <a:blip r:embed="rId10">
            <a:duotone>
              <a:schemeClr val="accent1">
                <a:shade val="45000"/>
                <a:satMod val="135000"/>
              </a:schemeClr>
              <a:prstClr val="white"/>
            </a:duotone>
            <a:extLst>
              <a:ext uri="{BEBA8EAE-BF5A-486C-A8C5-ECC9F3942E4B}">
                <a14:imgProps xmlns:a14="http://schemas.microsoft.com/office/drawing/2010/main">
                  <a14:imgLayer r:embed="rId11">
                    <a14:imgEffect>
                      <a14:backgroundRemoval t="5085" b="96610" l="9362" r="89362">
                        <a14:foregroundMark x1="50213" y1="5932" x2="50213" y2="5932"/>
                        <a14:foregroundMark x1="52340" y1="20763" x2="52340" y2="20763"/>
                        <a14:foregroundMark x1="42979" y1="29661" x2="42979" y2="29661"/>
                        <a14:foregroundMark x1="48085" y1="39407" x2="48085" y2="39407"/>
                        <a14:foregroundMark x1="37872" y1="50424" x2="37872" y2="50424"/>
                        <a14:foregroundMark x1="48085" y1="53390" x2="48085" y2="53390"/>
                        <a14:foregroundMark x1="63830" y1="54661" x2="63830" y2="54661"/>
                        <a14:foregroundMark x1="64681" y1="36017" x2="64681" y2="36017"/>
                        <a14:foregroundMark x1="35745" y1="33475" x2="35745" y2="33475"/>
                        <a14:foregroundMark x1="51489" y1="63983" x2="51489" y2="63983"/>
                        <a14:foregroundMark x1="28936" y1="74576" x2="28936" y2="74576"/>
                        <a14:foregroundMark x1="61277" y1="79237" x2="61277" y2="79237"/>
                        <a14:foregroundMark x1="43830" y1="92373" x2="43830" y2="92373"/>
                        <a14:foregroundMark x1="28511" y1="93220" x2="28511" y2="93220"/>
                        <a14:foregroundMark x1="57021" y1="94915" x2="57021" y2="94915"/>
                        <a14:foregroundMark x1="46383" y1="96610" x2="46383" y2="96610"/>
                      </a14:backgroundRemoval>
                    </a14:imgEffect>
                  </a14:imgLayer>
                </a14:imgProps>
              </a:ext>
            </a:extLst>
          </a:blip>
          <a:srcRect l="14715" r="16325"/>
          <a:stretch>
            <a:fillRect/>
          </a:stretch>
        </p:blipFill>
        <p:spPr>
          <a:xfrm>
            <a:off x="13542121" y="8476423"/>
            <a:ext cx="924424" cy="1346221"/>
          </a:xfrm>
          <a:prstGeom prst="rect">
            <a:avLst/>
          </a:prstGeom>
        </p:spPr>
      </p:pic>
      <p:pic>
        <p:nvPicPr>
          <p:cNvPr id="27" name="Immagine 26">
            <a:extLst>
              <a:ext uri="{FF2B5EF4-FFF2-40B4-BE49-F238E27FC236}">
                <a16:creationId xmlns:a16="http://schemas.microsoft.com/office/drawing/2014/main" id="{3B06A9F5-AC90-7174-F788-FF698E7E1719}"/>
              </a:ext>
            </a:extLst>
          </p:cNvPr>
          <p:cNvPicPr>
            <a:picLocks noChangeAspect="1"/>
          </p:cNvPicPr>
          <p:nvPr/>
        </p:nvPicPr>
        <p:blipFill>
          <a:blip r:embed="rId12">
            <a:duotone>
              <a:schemeClr val="accent1">
                <a:shade val="45000"/>
                <a:satMod val="135000"/>
              </a:schemeClr>
              <a:prstClr val="white"/>
            </a:duotone>
            <a:extLst>
              <a:ext uri="{BEBA8EAE-BF5A-486C-A8C5-ECC9F3942E4B}">
                <a14:imgProps xmlns:a14="http://schemas.microsoft.com/office/drawing/2010/main">
                  <a14:imgLayer r:embed="rId13">
                    <a14:imgEffect>
                      <a14:backgroundRemoval t="10000" b="90000" l="10000" r="90000">
                        <a14:foregroundMark x1="48404" y1="24734" x2="48404" y2="24734"/>
                        <a14:foregroundMark x1="48404" y1="31649" x2="48404" y2="31649"/>
                        <a14:foregroundMark x1="45213" y1="35904" x2="45213" y2="35904"/>
                        <a14:foregroundMark x1="51862" y1="44947" x2="51862" y2="44947"/>
                        <a14:foregroundMark x1="39894" y1="42819" x2="39894" y2="42819"/>
                        <a14:foregroundMark x1="40691" y1="41223" x2="40691" y2="41223"/>
                        <a14:foregroundMark x1="59043" y1="41755" x2="59043" y2="41755"/>
                        <a14:foregroundMark x1="48670" y1="51330" x2="48670" y2="51330"/>
                        <a14:foregroundMark x1="49734" y1="61170" x2="49734" y2="61170"/>
                        <a14:foregroundMark x1="62234" y1="63032" x2="62234" y2="63032"/>
                        <a14:foregroundMark x1="42287" y1="67553" x2="42287" y2="67553"/>
                      </a14:backgroundRemoval>
                    </a14:imgEffect>
                  </a14:imgLayer>
                </a14:imgProps>
              </a:ext>
            </a:extLst>
          </a:blip>
          <a:srcRect l="28605" t="17855" r="28295" b="15595"/>
          <a:stretch>
            <a:fillRect/>
          </a:stretch>
        </p:blipFill>
        <p:spPr>
          <a:xfrm>
            <a:off x="14238511" y="8426995"/>
            <a:ext cx="942833" cy="1455774"/>
          </a:xfrm>
          <a:prstGeom prst="rect">
            <a:avLst/>
          </a:prstGeom>
        </p:spPr>
      </p:pic>
      <p:sp>
        <p:nvSpPr>
          <p:cNvPr id="28" name="Google Shape;99;p1">
            <a:extLst>
              <a:ext uri="{FF2B5EF4-FFF2-40B4-BE49-F238E27FC236}">
                <a16:creationId xmlns:a16="http://schemas.microsoft.com/office/drawing/2014/main" id="{634C95D0-3B3C-BBC6-1066-9AABE8B5FB99}"/>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cxnSp>
        <p:nvCxnSpPr>
          <p:cNvPr id="30" name="Connettore 2 29">
            <a:extLst>
              <a:ext uri="{FF2B5EF4-FFF2-40B4-BE49-F238E27FC236}">
                <a16:creationId xmlns:a16="http://schemas.microsoft.com/office/drawing/2014/main" id="{33EBCD60-89B1-D906-1FB7-6C61B0E8530F}"/>
              </a:ext>
            </a:extLst>
          </p:cNvPr>
          <p:cNvCxnSpPr>
            <a:cxnSpLocks/>
            <a:stCxn id="28" idx="2"/>
          </p:cNvCxnSpPr>
          <p:nvPr/>
        </p:nvCxnSpPr>
        <p:spPr>
          <a:xfrm flipH="1">
            <a:off x="13172303" y="3846023"/>
            <a:ext cx="1165063" cy="1694023"/>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1" name="Connettore 2 30">
            <a:extLst>
              <a:ext uri="{FF2B5EF4-FFF2-40B4-BE49-F238E27FC236}">
                <a16:creationId xmlns:a16="http://schemas.microsoft.com/office/drawing/2014/main" id="{2DEA1E17-3CBA-D408-C534-B4DB434A5351}"/>
              </a:ext>
            </a:extLst>
          </p:cNvPr>
          <p:cNvCxnSpPr>
            <a:cxnSpLocks/>
            <a:stCxn id="28" idx="2"/>
          </p:cNvCxnSpPr>
          <p:nvPr/>
        </p:nvCxnSpPr>
        <p:spPr>
          <a:xfrm>
            <a:off x="14337366" y="3846023"/>
            <a:ext cx="33632" cy="169769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6" name="Connettore 2 35">
            <a:extLst>
              <a:ext uri="{FF2B5EF4-FFF2-40B4-BE49-F238E27FC236}">
                <a16:creationId xmlns:a16="http://schemas.microsoft.com/office/drawing/2014/main" id="{159D6D21-C982-67B3-DE79-4E9CB0EDB3A6}"/>
              </a:ext>
            </a:extLst>
          </p:cNvPr>
          <p:cNvCxnSpPr>
            <a:cxnSpLocks/>
            <a:stCxn id="28" idx="2"/>
          </p:cNvCxnSpPr>
          <p:nvPr/>
        </p:nvCxnSpPr>
        <p:spPr>
          <a:xfrm>
            <a:off x="14337366" y="3846023"/>
            <a:ext cx="1162456" cy="1689545"/>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9" name="Connettore 2 38">
            <a:extLst>
              <a:ext uri="{FF2B5EF4-FFF2-40B4-BE49-F238E27FC236}">
                <a16:creationId xmlns:a16="http://schemas.microsoft.com/office/drawing/2014/main" id="{BF67C090-90FA-2AF4-9347-FC261C9D1E1C}"/>
              </a:ext>
            </a:extLst>
          </p:cNvPr>
          <p:cNvCxnSpPr/>
          <p:nvPr/>
        </p:nvCxnSpPr>
        <p:spPr>
          <a:xfrm rot="10800000" flipH="1">
            <a:off x="14369694" y="7044186"/>
            <a:ext cx="1165063" cy="1466353"/>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Connettore 2 39">
            <a:extLst>
              <a:ext uri="{FF2B5EF4-FFF2-40B4-BE49-F238E27FC236}">
                <a16:creationId xmlns:a16="http://schemas.microsoft.com/office/drawing/2014/main" id="{CB5E5656-DC57-1C8D-415C-18A488D18DC8}"/>
              </a:ext>
            </a:extLst>
          </p:cNvPr>
          <p:cNvCxnSpPr>
            <a:cxnSpLocks/>
          </p:cNvCxnSpPr>
          <p:nvPr/>
        </p:nvCxnSpPr>
        <p:spPr>
          <a:xfrm rot="10800000">
            <a:off x="14336062" y="7040514"/>
            <a:ext cx="33632" cy="147002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8E8640E3-CAD9-0854-3735-FE542ADB60E5}"/>
              </a:ext>
            </a:extLst>
          </p:cNvPr>
          <p:cNvCxnSpPr>
            <a:cxnSpLocks/>
          </p:cNvCxnSpPr>
          <p:nvPr/>
        </p:nvCxnSpPr>
        <p:spPr>
          <a:xfrm rot="10800000">
            <a:off x="13207238" y="7048664"/>
            <a:ext cx="1162456" cy="1461875"/>
          </a:xfrm>
          <a:prstGeom prst="straightConnector1">
            <a:avLst/>
          </a:prstGeom>
          <a:ln w="76200">
            <a:solidFill>
              <a:schemeClr val="bg2"/>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CasellaDiTesto 46">
            <a:extLst>
              <a:ext uri="{FF2B5EF4-FFF2-40B4-BE49-F238E27FC236}">
                <a16:creationId xmlns:a16="http://schemas.microsoft.com/office/drawing/2014/main" id="{9B6CE2A8-5ED4-763F-3A7E-08A41C022146}"/>
              </a:ext>
            </a:extLst>
          </p:cNvPr>
          <p:cNvSpPr txBox="1"/>
          <p:nvPr/>
        </p:nvSpPr>
        <p:spPr>
          <a:xfrm>
            <a:off x="9144000" y="9930784"/>
            <a:ext cx="9144000" cy="307777"/>
          </a:xfrm>
          <a:prstGeom prst="rect">
            <a:avLst/>
          </a:prstGeom>
          <a:noFill/>
        </p:spPr>
        <p:txBody>
          <a:bodyPr wrap="square">
            <a:spAutoFit/>
          </a:bodyPr>
          <a:lstStyle/>
          <a:p>
            <a:pPr algn="r"/>
            <a:r>
              <a:rPr lang="en-US" dirty="0"/>
              <a:t>Icons source: https://thenounproject.com/creator/agusrahar/</a:t>
            </a:r>
          </a:p>
        </p:txBody>
      </p:sp>
    </p:spTree>
    <p:extLst>
      <p:ext uri="{BB962C8B-B14F-4D97-AF65-F5344CB8AC3E}">
        <p14:creationId xmlns:p14="http://schemas.microsoft.com/office/powerpoint/2010/main" val="3159831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33D645-F22E-A81E-BC0E-B6816847777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16EA5D1-4740-1722-0B02-C2331556FD3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Information and Media Literacy</a:t>
            </a:r>
            <a:endParaRPr lang="el-GR" dirty="0"/>
          </a:p>
        </p:txBody>
      </p:sp>
      <p:sp>
        <p:nvSpPr>
          <p:cNvPr id="3" name="Υπότιτλος 2">
            <a:extLst>
              <a:ext uri="{FF2B5EF4-FFF2-40B4-BE49-F238E27FC236}">
                <a16:creationId xmlns:a16="http://schemas.microsoft.com/office/drawing/2014/main" id="{2ED8373E-96D7-EE88-63FE-92541FE4C374}"/>
              </a:ext>
            </a:extLst>
          </p:cNvPr>
          <p:cNvSpPr>
            <a:spLocks noGrp="1"/>
          </p:cNvSpPr>
          <p:nvPr>
            <p:ph type="subTitle" idx="1"/>
          </p:nvPr>
        </p:nvSpPr>
        <p:spPr>
          <a:xfrm>
            <a:off x="1013345" y="2124325"/>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Media literacy</a:t>
            </a:r>
          </a:p>
          <a:p>
            <a:pPr marL="25400" indent="0" algn="l"/>
            <a:r>
              <a:rPr lang="en-US" dirty="0">
                <a:solidFill>
                  <a:schemeClr val="tx1"/>
                </a:solidFill>
                <a:latin typeface="Bricolage Grotesque" panose="020B0604020202020204" charset="0"/>
              </a:rPr>
              <a:t>The ability to access, analyze, evaluate, and produce messages in different forms, fostering critical thinking about media messages.</a:t>
            </a:r>
          </a:p>
          <a:p>
            <a:pPr marL="25400" indent="0" algn="l"/>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Information literacy</a:t>
            </a:r>
          </a:p>
          <a:p>
            <a:pPr marL="25400" indent="0" algn="l"/>
            <a:r>
              <a:rPr lang="en-US" dirty="0">
                <a:solidFill>
                  <a:schemeClr val="tx1"/>
                </a:solidFill>
                <a:latin typeface="Bricolage Grotesque" panose="020B0604020202020204" charset="0"/>
              </a:rPr>
              <a:t>The set of integrated abilities encompassing the reflective discovery of information, the understanding of how information is produced and valued, and the use of information in creating new knowledge and participating ethically in communities.</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584F771B-E7CC-A546-430A-7643F26DB9C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0707859-08B4-750E-070B-760DEF19BD9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1959F5D-5B59-EF59-BA37-EF5A92FB752B}"/>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486F875-7825-6451-E5AA-689E4DF7987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FE7CB5A-336B-C298-1AD8-3923CFDEB021}"/>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E9E0AF0-EC8C-5721-5F03-BAA72D19FEF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BE56586-AA4F-CC37-A5A7-008ECCC529C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C6178F7-6CF0-5EA7-94C3-21F9EFDDF7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6AA154F-8802-296C-EC2D-6004F5B0B9C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3EC26E3-BEE1-10EC-38AA-E29E649CC30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7" name="CasellaDiTesto 46">
            <a:extLst>
              <a:ext uri="{FF2B5EF4-FFF2-40B4-BE49-F238E27FC236}">
                <a16:creationId xmlns:a16="http://schemas.microsoft.com/office/drawing/2014/main" id="{3C865C7D-AE23-B4C6-A1C8-A42936EB842E}"/>
              </a:ext>
            </a:extLst>
          </p:cNvPr>
          <p:cNvSpPr txBox="1"/>
          <p:nvPr/>
        </p:nvSpPr>
        <p:spPr>
          <a:xfrm>
            <a:off x="7615646" y="9763780"/>
            <a:ext cx="10672354" cy="523220"/>
          </a:xfrm>
          <a:prstGeom prst="rect">
            <a:avLst/>
          </a:prstGeom>
          <a:noFill/>
        </p:spPr>
        <p:txBody>
          <a:bodyPr wrap="square">
            <a:spAutoFit/>
          </a:bodyPr>
          <a:lstStyle/>
          <a:p>
            <a:pPr algn="r"/>
            <a:r>
              <a:rPr lang="en-US" dirty="0"/>
              <a:t>See </a:t>
            </a:r>
            <a:r>
              <a:rPr lang="en-US" i="1" dirty="0"/>
              <a:t>Information and Media Literacy Module</a:t>
            </a:r>
            <a:r>
              <a:rPr lang="en-US" dirty="0"/>
              <a:t>; </a:t>
            </a:r>
            <a:r>
              <a:rPr lang="en-US" dirty="0" err="1"/>
              <a:t>Cfr</a:t>
            </a:r>
            <a:r>
              <a:rPr lang="en-US" dirty="0"/>
              <a:t>. EU Commission, JRC Technical Reports Source, </a:t>
            </a:r>
          </a:p>
          <a:p>
            <a:pPr algn="r"/>
            <a:r>
              <a:rPr lang="en-US" i="1" dirty="0"/>
              <a:t>Digital Competence in practice: An analysis of frameworks </a:t>
            </a:r>
            <a:r>
              <a:rPr lang="en-US" dirty="0"/>
              <a:t>https://publications.jrc.ec.europa.eu/repository/handle/JRC68116/</a:t>
            </a:r>
          </a:p>
        </p:txBody>
      </p:sp>
    </p:spTree>
    <p:extLst>
      <p:ext uri="{BB962C8B-B14F-4D97-AF65-F5344CB8AC3E}">
        <p14:creationId xmlns:p14="http://schemas.microsoft.com/office/powerpoint/2010/main" val="22591055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088BC-F345-25C3-2A84-F61ECC2A43B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62EF5C2-839D-2E5D-21E4-10D252E811ED}"/>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Information and Media Literacy</a:t>
            </a:r>
            <a:endParaRPr lang="el-GR" dirty="0"/>
          </a:p>
        </p:txBody>
      </p:sp>
      <p:sp>
        <p:nvSpPr>
          <p:cNvPr id="3" name="Υπότιτλος 2">
            <a:extLst>
              <a:ext uri="{FF2B5EF4-FFF2-40B4-BE49-F238E27FC236}">
                <a16:creationId xmlns:a16="http://schemas.microsoft.com/office/drawing/2014/main" id="{19465CFE-79DC-AB8A-72E3-6A375759FB15}"/>
              </a:ext>
            </a:extLst>
          </p:cNvPr>
          <p:cNvSpPr>
            <a:spLocks noGrp="1"/>
          </p:cNvSpPr>
          <p:nvPr>
            <p:ph type="subTitle" idx="1"/>
          </p:nvPr>
        </p:nvSpPr>
        <p:spPr>
          <a:xfrm>
            <a:off x="1013345" y="2124325"/>
            <a:ext cx="8130655" cy="3376797"/>
          </a:xfrm>
        </p:spPr>
        <p:txBody>
          <a:bodyPr>
            <a:noAutofit/>
          </a:bodyPr>
          <a:lstStyle/>
          <a:p>
            <a:pPr marL="25400" indent="0" algn="l">
              <a:lnSpc>
                <a:spcPct val="170000"/>
              </a:lnSpc>
            </a:pPr>
            <a:r>
              <a:rPr lang="en-US" dirty="0">
                <a:solidFill>
                  <a:schemeClr val="tx1"/>
                </a:solidFill>
                <a:latin typeface="Bricolage Grotesque" panose="020B0604020202020204" charset="0"/>
              </a:rPr>
              <a:t>Media and Information literacy</a:t>
            </a:r>
          </a:p>
          <a:p>
            <a:pPr marL="25400" indent="0" algn="l"/>
            <a:r>
              <a:rPr lang="en-US" dirty="0">
                <a:solidFill>
                  <a:schemeClr val="tx1"/>
                </a:solidFill>
                <a:latin typeface="Bricolage Grotesque" panose="020B0604020202020204" charset="0"/>
              </a:rPr>
              <a:t>the ability to understand information for public good; the ability to critically engage with information, media, and digital communication for participation in sustainable development goals; and the ability to seek and enjoy the full benefits of fundamental human rights</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D4433D83-041A-72F5-EABC-DA372726823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39D9837-F04A-CDF7-687A-5A4CAA1F0CB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F55AE2A-E08E-D366-176E-AD532ACC685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A1E91F4-F6BA-54DA-B955-F9E05536725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A706015-0E90-ECEA-AF6F-518EA6E55BE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A002FE2-6524-843E-B54C-EC77ED12F42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77F85E7-A66D-1CC9-2C4C-E2881D8D648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0A1865D-D420-1258-671E-53ECC03724C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45C9956-6AD6-9DE2-B62F-AF703B49187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CAD0913-BD1A-E39D-7001-094BD797C80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7" name="CasellaDiTesto 46">
            <a:extLst>
              <a:ext uri="{FF2B5EF4-FFF2-40B4-BE49-F238E27FC236}">
                <a16:creationId xmlns:a16="http://schemas.microsoft.com/office/drawing/2014/main" id="{A49813D9-5EE2-85D8-A61A-F939088F766E}"/>
              </a:ext>
            </a:extLst>
          </p:cNvPr>
          <p:cNvSpPr txBox="1"/>
          <p:nvPr/>
        </p:nvSpPr>
        <p:spPr>
          <a:xfrm>
            <a:off x="1500996" y="9763780"/>
            <a:ext cx="16787004" cy="523220"/>
          </a:xfrm>
          <a:prstGeom prst="rect">
            <a:avLst/>
          </a:prstGeom>
          <a:noFill/>
        </p:spPr>
        <p:txBody>
          <a:bodyPr wrap="square">
            <a:spAutoFit/>
          </a:bodyPr>
          <a:lstStyle/>
          <a:p>
            <a:pPr algn="r"/>
            <a:r>
              <a:rPr lang="en-US" dirty="0"/>
              <a:t>EU Commission, Expert Group on Tackling </a:t>
            </a:r>
            <a:r>
              <a:rPr lang="en-US" dirty="0" err="1"/>
              <a:t>Disinformationand</a:t>
            </a:r>
            <a:r>
              <a:rPr lang="en-US" dirty="0"/>
              <a:t> Promoting Digital Literacy, </a:t>
            </a:r>
          </a:p>
          <a:p>
            <a:pPr algn="r"/>
            <a:r>
              <a:rPr lang="en-US" i="1" dirty="0"/>
              <a:t>Guidelines for teachers and educators on tackling disinformation and promoting digital literacy through education and training </a:t>
            </a:r>
            <a:r>
              <a:rPr lang="en-US" dirty="0"/>
              <a:t>https://publications.jrc.ec.europa.eu/repository/handle/JRC68116/</a:t>
            </a:r>
          </a:p>
        </p:txBody>
      </p:sp>
    </p:spTree>
    <p:extLst>
      <p:ext uri="{BB962C8B-B14F-4D97-AF65-F5344CB8AC3E}">
        <p14:creationId xmlns:p14="http://schemas.microsoft.com/office/powerpoint/2010/main" val="40671008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0ACFF6-1803-CC9E-1B76-67889F77625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A8F0DA-F5EF-F631-91F2-B27023ADA6C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Information and Media Literacy</a:t>
            </a:r>
            <a:endParaRPr lang="el-GR" dirty="0"/>
          </a:p>
        </p:txBody>
      </p:sp>
      <p:sp>
        <p:nvSpPr>
          <p:cNvPr id="3" name="Υπότιτλος 2">
            <a:extLst>
              <a:ext uri="{FF2B5EF4-FFF2-40B4-BE49-F238E27FC236}">
                <a16:creationId xmlns:a16="http://schemas.microsoft.com/office/drawing/2014/main" id="{24532D49-3488-DF2C-7156-B79FD4C95AE4}"/>
              </a:ext>
            </a:extLst>
          </p:cNvPr>
          <p:cNvSpPr>
            <a:spLocks noGrp="1"/>
          </p:cNvSpPr>
          <p:nvPr>
            <p:ph type="subTitle" idx="1"/>
          </p:nvPr>
        </p:nvSpPr>
        <p:spPr>
          <a:xfrm>
            <a:off x="979380" y="1826241"/>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Within HILDA, </a:t>
            </a:r>
          </a:p>
          <a:p>
            <a:pPr marL="539750" indent="-514350" algn="l">
              <a:buAutoNum type="arabicParenR"/>
            </a:pPr>
            <a:r>
              <a:rPr lang="en-US" dirty="0">
                <a:solidFill>
                  <a:schemeClr val="tx1"/>
                </a:solidFill>
                <a:latin typeface="Bricolage Grotesque" panose="020B0604020202020204" charset="0"/>
              </a:rPr>
              <a:t>information and media literacy […] means far more than just knowing how to use technology. It means understanding how digital and non digital communication systems work, how to think critically, how to communicate responsibly, and how to protect one’s autonomy and integrity online.</a:t>
            </a:r>
          </a:p>
          <a:p>
            <a:pPr marL="539750" indent="-514350" algn="l">
              <a:buAutoNum type="arabicParenR"/>
            </a:pPr>
            <a:r>
              <a:rPr lang="en-US" dirty="0">
                <a:solidFill>
                  <a:schemeClr val="tx1"/>
                </a:solidFill>
                <a:latin typeface="Bricolage Grotesque" panose="020B0604020202020204" charset="0"/>
              </a:rPr>
              <a:t>though the digital dimension is acknowledged as the main domain through which communication exchanges take place, as well as the domain which also informs non-digital communication, it is also acknowledged that media and information operate and take place also through non digital infrastructure. </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9CD71776-0CEA-3FB7-646B-75E9760782A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97957-2422-C8E3-CCF6-5491B846398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116C81ED-A7F4-A50F-2AFF-78E6F0E9DE1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A895DE4-5BCC-CDCF-D8F9-05C9A57B260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7A5219-E7F6-0A12-5B76-EEC1DD5E66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436458-DD2B-72DC-9525-F6AB4C79AD4B}"/>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8AD2F8-14F3-4221-7BD9-8A97B590880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BB20CD6-466D-D86E-745C-95830453A60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917369C-ABE7-6289-BCAF-168BF6C39D1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15136B0-2606-B3B8-6EA2-1967E03D621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CasellaDiTesto 14">
            <a:extLst>
              <a:ext uri="{FF2B5EF4-FFF2-40B4-BE49-F238E27FC236}">
                <a16:creationId xmlns:a16="http://schemas.microsoft.com/office/drawing/2014/main" id="{1E7363D3-C043-0573-B171-80716B9183AC}"/>
              </a:ext>
            </a:extLst>
          </p:cNvPr>
          <p:cNvSpPr txBox="1"/>
          <p:nvPr/>
        </p:nvSpPr>
        <p:spPr>
          <a:xfrm>
            <a:off x="9037320" y="9979223"/>
            <a:ext cx="9144000" cy="307777"/>
          </a:xfrm>
          <a:prstGeom prst="rect">
            <a:avLst/>
          </a:prstGeom>
          <a:noFill/>
        </p:spPr>
        <p:txBody>
          <a:bodyPr wrap="square">
            <a:spAutoFit/>
          </a:bodyPr>
          <a:lstStyle/>
          <a:p>
            <a:pPr algn="r"/>
            <a:r>
              <a:rPr lang="en-US" dirty="0"/>
              <a:t>Source: https://mydroneproject.eu/2025/07/22/why-digital-literacy-is-no-longer-optional/</a:t>
            </a:r>
          </a:p>
        </p:txBody>
      </p:sp>
    </p:spTree>
    <p:extLst>
      <p:ext uri="{BB962C8B-B14F-4D97-AF65-F5344CB8AC3E}">
        <p14:creationId xmlns:p14="http://schemas.microsoft.com/office/powerpoint/2010/main" val="3091637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9220" b="-921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 name="Google Shape;109;p2"/>
          <p:cNvSpPr/>
          <p:nvPr/>
        </p:nvSpPr>
        <p:spPr>
          <a:xfrm>
            <a:off x="-7115303" y="-6776071"/>
            <a:ext cx="18288000" cy="18288000"/>
          </a:xfrm>
          <a:custGeom>
            <a:avLst/>
            <a:gdLst/>
            <a:ahLst/>
            <a:cxnLst/>
            <a:rect l="l" t="t" r="r" b="b"/>
            <a:pathLst>
              <a:path w="18288000" h="18288000" extrusionOk="0">
                <a:moveTo>
                  <a:pt x="0" y="0"/>
                </a:moveTo>
                <a:lnTo>
                  <a:pt x="18288000" y="0"/>
                </a:lnTo>
                <a:lnTo>
                  <a:pt x="18288000" y="18288000"/>
                </a:lnTo>
                <a:lnTo>
                  <a:pt x="0" y="18288000"/>
                </a:lnTo>
                <a:lnTo>
                  <a:pt x="0" y="0"/>
                </a:lnTo>
                <a:close/>
              </a:path>
            </a:pathLst>
          </a:custGeom>
          <a:blipFill rotWithShape="1">
            <a:blip r:embed="rId4">
              <a:alphaModFix amt="30000"/>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0" name="Google Shape;110;p2"/>
          <p:cNvSpPr txBox="1"/>
          <p:nvPr/>
        </p:nvSpPr>
        <p:spPr>
          <a:xfrm>
            <a:off x="1371600" y="4714138"/>
            <a:ext cx="16217522" cy="1625060"/>
          </a:xfrm>
          <a:prstGeom prst="rect">
            <a:avLst/>
          </a:prstGeom>
          <a:noFill/>
          <a:ln>
            <a:noFill/>
          </a:ln>
        </p:spPr>
        <p:txBody>
          <a:bodyPr spcFirstLastPara="1" wrap="square" lIns="0" tIns="0" rIns="0" bIns="0" anchor="t" anchorCtr="0">
            <a:spAutoFit/>
          </a:bodyPr>
          <a:lstStyle/>
          <a:p>
            <a:pPr marL="0" marR="0" lvl="0" indent="0" algn="ctr" rtl="0">
              <a:lnSpc>
                <a:spcPct val="109980"/>
              </a:lnSpc>
              <a:spcBef>
                <a:spcPts val="0"/>
              </a:spcBef>
              <a:spcAft>
                <a:spcPts val="0"/>
              </a:spcAft>
              <a:buNone/>
            </a:pPr>
            <a:r>
              <a:rPr lang="en-US" sz="9600" b="1" dirty="0">
                <a:solidFill>
                  <a:srgbClr val="0C4DA2"/>
                </a:solidFill>
                <a:latin typeface="Bricolage Grotesque"/>
                <a:sym typeface="Bricolage Grotesque"/>
              </a:rPr>
              <a:t>INTRODUCTION TO HILDA</a:t>
            </a:r>
            <a:endParaRPr lang="en-US" sz="9600" b="1" dirty="0">
              <a:solidFill>
                <a:srgbClr val="0C4DA2"/>
              </a:solidFill>
            </a:endParaRPr>
          </a:p>
        </p:txBody>
      </p:sp>
      <p:sp>
        <p:nvSpPr>
          <p:cNvPr id="111" name="Google Shape;111;p2"/>
          <p:cNvSpPr txBox="1"/>
          <p:nvPr/>
        </p:nvSpPr>
        <p:spPr>
          <a:xfrm>
            <a:off x="4314200" y="2959025"/>
            <a:ext cx="10111200" cy="1218795"/>
          </a:xfrm>
          <a:prstGeom prst="rect">
            <a:avLst/>
          </a:prstGeom>
          <a:noFill/>
          <a:ln>
            <a:noFill/>
          </a:ln>
        </p:spPr>
        <p:txBody>
          <a:bodyPr spcFirstLastPara="1" wrap="square" lIns="0" tIns="0" rIns="0" bIns="0" anchor="t" anchorCtr="0">
            <a:spAutoFit/>
          </a:bodyPr>
          <a:lstStyle/>
          <a:p>
            <a:pPr marL="0" marR="0" lvl="0" indent="0" algn="ctr" rtl="0">
              <a:lnSpc>
                <a:spcPct val="109995"/>
              </a:lnSpc>
              <a:spcBef>
                <a:spcPts val="0"/>
              </a:spcBef>
              <a:spcAft>
                <a:spcPts val="0"/>
              </a:spcAft>
              <a:buNone/>
            </a:pPr>
            <a:r>
              <a:rPr lang="en-US" sz="7200" b="1" dirty="0">
                <a:solidFill>
                  <a:srgbClr val="0C4DA2"/>
                </a:solidFill>
                <a:latin typeface="Bricolage Grotesque"/>
                <a:ea typeface="Bricolage Grotesque"/>
                <a:cs typeface="Bricolage Grotesque"/>
                <a:sym typeface="Bricolage Grotesque"/>
              </a:rPr>
              <a:t>MODULE 0</a:t>
            </a:r>
            <a:endParaRPr sz="7200" dirty="0">
              <a:solidFill>
                <a:srgbClr val="0C4DA2"/>
              </a:solidFill>
            </a:endParaRPr>
          </a:p>
        </p:txBody>
      </p:sp>
      <p:sp>
        <p:nvSpPr>
          <p:cNvPr id="113" name="Google Shape;113;p2"/>
          <p:cNvSpPr txBox="1"/>
          <p:nvPr/>
        </p:nvSpPr>
        <p:spPr>
          <a:xfrm>
            <a:off x="14272116" y="6815371"/>
            <a:ext cx="3455295" cy="712824"/>
          </a:xfrm>
          <a:prstGeom prst="rect">
            <a:avLst/>
          </a:prstGeom>
          <a:noFill/>
          <a:ln>
            <a:noFill/>
          </a:ln>
        </p:spPr>
        <p:txBody>
          <a:bodyPr spcFirstLastPara="1" wrap="square" lIns="0" tIns="0" rIns="0" bIns="0" anchor="t" anchorCtr="0">
            <a:spAutoFit/>
          </a:bodyPr>
          <a:lstStyle/>
          <a:p>
            <a:pPr marL="0" marR="0" lvl="0" indent="0" algn="ctr" rtl="0">
              <a:lnSpc>
                <a:spcPct val="150032"/>
              </a:lnSpc>
              <a:spcBef>
                <a:spcPts val="0"/>
              </a:spcBef>
              <a:spcAft>
                <a:spcPts val="0"/>
              </a:spcAft>
              <a:buNone/>
            </a:pPr>
            <a:r>
              <a:rPr lang="en-US" sz="3088" b="1" dirty="0">
                <a:solidFill>
                  <a:srgbClr val="0C4DA2"/>
                </a:solidFill>
                <a:latin typeface="Bricolage Grotesque"/>
                <a:ea typeface="Bricolage Grotesque"/>
                <a:cs typeface="Bricolage Grotesque"/>
                <a:sym typeface="Bricolage Grotesque"/>
              </a:rPr>
              <a:t>Developed by:</a:t>
            </a:r>
            <a:endParaRPr dirty="0"/>
          </a:p>
        </p:txBody>
      </p:sp>
      <p:sp>
        <p:nvSpPr>
          <p:cNvPr id="117" name="Google Shape;117;p2"/>
          <p:cNvSpPr txBox="1"/>
          <p:nvPr/>
        </p:nvSpPr>
        <p:spPr>
          <a:xfrm>
            <a:off x="14590870" y="7471250"/>
            <a:ext cx="4271577" cy="1477328"/>
          </a:xfrm>
          <a:prstGeom prst="rect">
            <a:avLst/>
          </a:prstGeom>
          <a:noFill/>
          <a:ln>
            <a:noFill/>
          </a:ln>
        </p:spPr>
        <p:txBody>
          <a:bodyPr spcFirstLastPara="1" wrap="square" lIns="0" tIns="0" rIns="0" bIns="0" anchor="t" anchorCtr="0">
            <a:spAutoFit/>
          </a:bodyPr>
          <a:lstStyle/>
          <a:p>
            <a:r>
              <a:rPr lang="en-US" sz="3200" dirty="0">
                <a:latin typeface="Bricolage Grotesque"/>
                <a:sym typeface="Bricolage Grotesque"/>
              </a:rPr>
              <a:t>Alba F. Canta </a:t>
            </a:r>
          </a:p>
          <a:p>
            <a:pPr marL="0" marR="0" lvl="0" indent="0" rtl="0">
              <a:spcBef>
                <a:spcPts val="0"/>
              </a:spcBef>
              <a:spcAft>
                <a:spcPts val="0"/>
              </a:spcAft>
              <a:buNone/>
            </a:pPr>
            <a:r>
              <a:rPr lang="en-US" sz="3200" dirty="0">
                <a:latin typeface="Bricolage Grotesque"/>
                <a:sym typeface="Bricolage Grotesque"/>
              </a:rPr>
              <a:t>Alvise Mattozzi</a:t>
            </a:r>
          </a:p>
          <a:p>
            <a:pPr marL="0" marR="0" lvl="0" indent="0" rtl="0">
              <a:spcBef>
                <a:spcPts val="0"/>
              </a:spcBef>
              <a:spcAft>
                <a:spcPts val="0"/>
              </a:spcAft>
              <a:buNone/>
            </a:pPr>
            <a:r>
              <a:rPr lang="en-US" sz="3200" dirty="0">
                <a:latin typeface="Bricolage Grotesque"/>
                <a:sym typeface="Bricolage Grotesque"/>
              </a:rPr>
              <a:t>Linda </a:t>
            </a:r>
            <a:r>
              <a:rPr lang="en-US" sz="3200" dirty="0" err="1">
                <a:latin typeface="Bricolage Grotesque"/>
                <a:sym typeface="Bricolage Grotesque"/>
              </a:rPr>
              <a:t>Tonolli</a:t>
            </a:r>
            <a:endParaRPr sz="3200" dirty="0"/>
          </a:p>
        </p:txBody>
      </p:sp>
      <p:sp>
        <p:nvSpPr>
          <p:cNvPr id="118" name="Google Shape;118;p2"/>
          <p:cNvSpPr/>
          <p:nvPr/>
        </p:nvSpPr>
        <p:spPr>
          <a:xfrm>
            <a:off x="1028700" y="10287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2"/>
          <p:cNvSpPr/>
          <p:nvPr/>
        </p:nvSpPr>
        <p:spPr>
          <a:xfrm>
            <a:off x="13138171" y="526738"/>
            <a:ext cx="5149829" cy="1628968"/>
          </a:xfrm>
          <a:custGeom>
            <a:avLst/>
            <a:gdLst/>
            <a:ahLst/>
            <a:cxnLst/>
            <a:rect l="l" t="t" r="r" b="b"/>
            <a:pathLst>
              <a:path w="5149829" h="1628968" extrusionOk="0">
                <a:moveTo>
                  <a:pt x="0" y="0"/>
                </a:moveTo>
                <a:lnTo>
                  <a:pt x="5149829" y="0"/>
                </a:lnTo>
                <a:lnTo>
                  <a:pt x="5149829" y="1628969"/>
                </a:lnTo>
                <a:lnTo>
                  <a:pt x="0" y="1628969"/>
                </a:lnTo>
                <a:lnTo>
                  <a:pt x="0" y="0"/>
                </a:lnTo>
                <a:close/>
              </a:path>
            </a:pathLst>
          </a:custGeom>
          <a:blipFill rotWithShape="1">
            <a:blip r:embed="rId6">
              <a:alphaModFix/>
            </a:blip>
            <a:stretch>
              <a:fillRect l="-15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2"/>
          <p:cNvSpPr/>
          <p:nvPr/>
        </p:nvSpPr>
        <p:spPr>
          <a:xfrm>
            <a:off x="4550066" y="8927342"/>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 name="Google Shape;121;p2"/>
          <p:cNvSpPr/>
          <p:nvPr/>
        </p:nvSpPr>
        <p:spPr>
          <a:xfrm>
            <a:off x="8736265" y="8950720"/>
            <a:ext cx="5135916" cy="745783"/>
          </a:xfrm>
          <a:custGeom>
            <a:avLst/>
            <a:gdLst/>
            <a:ahLst/>
            <a:cxnLst/>
            <a:rect l="l" t="t" r="r" b="b"/>
            <a:pathLst>
              <a:path w="5135916" h="745783" extrusionOk="0">
                <a:moveTo>
                  <a:pt x="0" y="0"/>
                </a:moveTo>
                <a:lnTo>
                  <a:pt x="5135916" y="0"/>
                </a:lnTo>
                <a:lnTo>
                  <a:pt x="5135916" y="745783"/>
                </a:lnTo>
                <a:lnTo>
                  <a:pt x="0" y="745783"/>
                </a:lnTo>
                <a:lnTo>
                  <a:pt x="0" y="0"/>
                </a:lnTo>
                <a:close/>
              </a:path>
            </a:pathLst>
          </a:custGeom>
          <a:blipFill rotWithShape="1">
            <a:blip r:embed="rId8">
              <a:alphaModFix/>
            </a:blip>
            <a:stretch>
              <a:fillRect r="-1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2"/>
          <p:cNvSpPr/>
          <p:nvPr/>
        </p:nvSpPr>
        <p:spPr>
          <a:xfrm>
            <a:off x="16096089" y="9169463"/>
            <a:ext cx="485872" cy="451814"/>
          </a:xfrm>
          <a:custGeom>
            <a:avLst/>
            <a:gdLst/>
            <a:ahLst/>
            <a:cxnLst/>
            <a:rect l="l" t="t" r="r" b="b"/>
            <a:pathLst>
              <a:path w="485872" h="451814" extrusionOk="0">
                <a:moveTo>
                  <a:pt x="0" y="0"/>
                </a:moveTo>
                <a:lnTo>
                  <a:pt x="485872" y="0"/>
                </a:lnTo>
                <a:lnTo>
                  <a:pt x="485872" y="451814"/>
                </a:lnTo>
                <a:lnTo>
                  <a:pt x="0" y="451814"/>
                </a:lnTo>
                <a:lnTo>
                  <a:pt x="0" y="0"/>
                </a:lnTo>
                <a:close/>
              </a:path>
            </a:pathLst>
          </a:custGeom>
          <a:blipFill rotWithShape="1">
            <a:blip r:embed="rId5">
              <a:alphaModFix/>
            </a:blip>
            <a:stretch>
              <a:fillRect l="-514740" r="-108168" b="-210916"/>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23" name="Google Shape;123;p2"/>
          <p:cNvGrpSpPr/>
          <p:nvPr/>
        </p:nvGrpSpPr>
        <p:grpSpPr>
          <a:xfrm>
            <a:off x="11634460" y="9208469"/>
            <a:ext cx="841535" cy="978905"/>
            <a:chOff x="0" y="-38100"/>
            <a:chExt cx="171548" cy="199551"/>
          </a:xfrm>
        </p:grpSpPr>
        <p:sp>
          <p:nvSpPr>
            <p:cNvPr id="124" name="Google Shape;124;p2"/>
            <p:cNvSpPr/>
            <p:nvPr/>
          </p:nvSpPr>
          <p:spPr>
            <a:xfrm>
              <a:off x="0" y="0"/>
              <a:ext cx="171548" cy="161451"/>
            </a:xfrm>
            <a:custGeom>
              <a:avLst/>
              <a:gdLst/>
              <a:ahLst/>
              <a:cxnLst/>
              <a:rect l="l" t="t" r="r" b="b"/>
              <a:pathLst>
                <a:path w="171548" h="161451" extrusionOk="0">
                  <a:moveTo>
                    <a:pt x="0" y="0"/>
                  </a:moveTo>
                  <a:lnTo>
                    <a:pt x="171548" y="0"/>
                  </a:lnTo>
                  <a:lnTo>
                    <a:pt x="171548" y="161451"/>
                  </a:lnTo>
                  <a:lnTo>
                    <a:pt x="0" y="161451"/>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2"/>
            <p:cNvSpPr txBox="1"/>
            <p:nvPr/>
          </p:nvSpPr>
          <p:spPr>
            <a:xfrm>
              <a:off x="0" y="-38100"/>
              <a:ext cx="171548" cy="199551"/>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6" name="Google Shape;126;p2"/>
          <p:cNvGrpSpPr/>
          <p:nvPr/>
        </p:nvGrpSpPr>
        <p:grpSpPr>
          <a:xfrm>
            <a:off x="13329797" y="9781642"/>
            <a:ext cx="1455712" cy="582902"/>
            <a:chOff x="0" y="-38100"/>
            <a:chExt cx="296749" cy="118826"/>
          </a:xfrm>
        </p:grpSpPr>
        <p:sp>
          <p:nvSpPr>
            <p:cNvPr id="127" name="Google Shape;127;p2"/>
            <p:cNvSpPr/>
            <p:nvPr/>
          </p:nvSpPr>
          <p:spPr>
            <a:xfrm>
              <a:off x="0" y="0"/>
              <a:ext cx="296749" cy="80726"/>
            </a:xfrm>
            <a:custGeom>
              <a:avLst/>
              <a:gdLst/>
              <a:ahLst/>
              <a:cxnLst/>
              <a:rect l="l" t="t" r="r" b="b"/>
              <a:pathLst>
                <a:path w="296749" h="80726" extrusionOk="0">
                  <a:moveTo>
                    <a:pt x="0" y="0"/>
                  </a:moveTo>
                  <a:lnTo>
                    <a:pt x="296749" y="0"/>
                  </a:lnTo>
                  <a:lnTo>
                    <a:pt x="296749" y="80726"/>
                  </a:lnTo>
                  <a:lnTo>
                    <a:pt x="0" y="80726"/>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2"/>
            <p:cNvSpPr txBox="1"/>
            <p:nvPr/>
          </p:nvSpPr>
          <p:spPr>
            <a:xfrm>
              <a:off x="0" y="-38100"/>
              <a:ext cx="296749" cy="11882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29" name="Google Shape;129;p2"/>
          <p:cNvGrpSpPr/>
          <p:nvPr/>
        </p:nvGrpSpPr>
        <p:grpSpPr>
          <a:xfrm>
            <a:off x="17589122" y="8110979"/>
            <a:ext cx="828587" cy="996659"/>
            <a:chOff x="0" y="-38100"/>
            <a:chExt cx="168909" cy="203170"/>
          </a:xfrm>
        </p:grpSpPr>
        <p:sp>
          <p:nvSpPr>
            <p:cNvPr id="130" name="Google Shape;130;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C7EAFC">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2" name="Google Shape;132;p2"/>
          <p:cNvGrpSpPr/>
          <p:nvPr/>
        </p:nvGrpSpPr>
        <p:grpSpPr>
          <a:xfrm>
            <a:off x="17140037" y="9298379"/>
            <a:ext cx="828587" cy="996659"/>
            <a:chOff x="0" y="-38100"/>
            <a:chExt cx="168909" cy="203170"/>
          </a:xfrm>
        </p:grpSpPr>
        <p:sp>
          <p:nvSpPr>
            <p:cNvPr id="133" name="Google Shape;133;p2"/>
            <p:cNvSpPr/>
            <p:nvPr/>
          </p:nvSpPr>
          <p:spPr>
            <a:xfrm>
              <a:off x="0" y="0"/>
              <a:ext cx="168909" cy="165070"/>
            </a:xfrm>
            <a:custGeom>
              <a:avLst/>
              <a:gdLst/>
              <a:ahLst/>
              <a:cxnLst/>
              <a:rect l="l" t="t" r="r" b="b"/>
              <a:pathLst>
                <a:path w="168909" h="165070" extrusionOk="0">
                  <a:moveTo>
                    <a:pt x="0" y="0"/>
                  </a:moveTo>
                  <a:lnTo>
                    <a:pt x="168909" y="0"/>
                  </a:lnTo>
                  <a:lnTo>
                    <a:pt x="168909" y="165070"/>
                  </a:lnTo>
                  <a:lnTo>
                    <a:pt x="0" y="165070"/>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2"/>
            <p:cNvSpPr txBox="1"/>
            <p:nvPr/>
          </p:nvSpPr>
          <p:spPr>
            <a:xfrm>
              <a:off x="0" y="-38100"/>
              <a:ext cx="168909" cy="203170"/>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5" name="Google Shape;135;p2"/>
          <p:cNvGrpSpPr/>
          <p:nvPr/>
        </p:nvGrpSpPr>
        <p:grpSpPr>
          <a:xfrm>
            <a:off x="10530989" y="9659703"/>
            <a:ext cx="543464" cy="733487"/>
            <a:chOff x="0" y="-38100"/>
            <a:chExt cx="110786" cy="149523"/>
          </a:xfrm>
        </p:grpSpPr>
        <p:sp>
          <p:nvSpPr>
            <p:cNvPr id="136" name="Google Shape;136;p2"/>
            <p:cNvSpPr/>
            <p:nvPr/>
          </p:nvSpPr>
          <p:spPr>
            <a:xfrm>
              <a:off x="0" y="0"/>
              <a:ext cx="110786" cy="111423"/>
            </a:xfrm>
            <a:custGeom>
              <a:avLst/>
              <a:gdLst/>
              <a:ahLst/>
              <a:cxnLst/>
              <a:rect l="l" t="t" r="r" b="b"/>
              <a:pathLst>
                <a:path w="110786" h="111423" extrusionOk="0">
                  <a:moveTo>
                    <a:pt x="0" y="0"/>
                  </a:moveTo>
                  <a:lnTo>
                    <a:pt x="110786" y="0"/>
                  </a:lnTo>
                  <a:lnTo>
                    <a:pt x="110786" y="111423"/>
                  </a:lnTo>
                  <a:lnTo>
                    <a:pt x="0" y="111423"/>
                  </a:lnTo>
                  <a:close/>
                </a:path>
              </a:pathLst>
            </a:custGeom>
            <a:solidFill>
              <a:srgbClr val="7961AB">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2"/>
            <p:cNvSpPr txBox="1"/>
            <p:nvPr/>
          </p:nvSpPr>
          <p:spPr>
            <a:xfrm>
              <a:off x="0" y="-38100"/>
              <a:ext cx="110786" cy="149523"/>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38" name="Google Shape;138;p2"/>
          <p:cNvGrpSpPr/>
          <p:nvPr/>
        </p:nvGrpSpPr>
        <p:grpSpPr>
          <a:xfrm>
            <a:off x="16096089" y="9757855"/>
            <a:ext cx="630570" cy="537183"/>
            <a:chOff x="0" y="-38100"/>
            <a:chExt cx="128543" cy="109506"/>
          </a:xfrm>
        </p:grpSpPr>
        <p:sp>
          <p:nvSpPr>
            <p:cNvPr id="139" name="Google Shape;139;p2"/>
            <p:cNvSpPr/>
            <p:nvPr/>
          </p:nvSpPr>
          <p:spPr>
            <a:xfrm>
              <a:off x="0" y="0"/>
              <a:ext cx="128543" cy="71406"/>
            </a:xfrm>
            <a:custGeom>
              <a:avLst/>
              <a:gdLst/>
              <a:ahLst/>
              <a:cxnLst/>
              <a:rect l="l" t="t" r="r" b="b"/>
              <a:pathLst>
                <a:path w="128543" h="71406" extrusionOk="0">
                  <a:moveTo>
                    <a:pt x="0" y="0"/>
                  </a:moveTo>
                  <a:lnTo>
                    <a:pt x="128543" y="0"/>
                  </a:lnTo>
                  <a:lnTo>
                    <a:pt x="128543" y="71406"/>
                  </a:lnTo>
                  <a:lnTo>
                    <a:pt x="0" y="71406"/>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 name="Google Shape;140;p2"/>
            <p:cNvSpPr txBox="1"/>
            <p:nvPr/>
          </p:nvSpPr>
          <p:spPr>
            <a:xfrm>
              <a:off x="0" y="-38100"/>
              <a:ext cx="128543" cy="109506"/>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1" name="Google Shape;141;p2"/>
          <p:cNvGrpSpPr/>
          <p:nvPr/>
        </p:nvGrpSpPr>
        <p:grpSpPr>
          <a:xfrm>
            <a:off x="0" y="-112458"/>
            <a:ext cx="315272" cy="786776"/>
            <a:chOff x="0" y="-38100"/>
            <a:chExt cx="82450" cy="205757"/>
          </a:xfrm>
        </p:grpSpPr>
        <p:sp>
          <p:nvSpPr>
            <p:cNvPr id="142" name="Google Shape;142;p2"/>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2"/>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4" name="Google Shape;144;p2"/>
          <p:cNvGrpSpPr/>
          <p:nvPr/>
        </p:nvGrpSpPr>
        <p:grpSpPr>
          <a:xfrm>
            <a:off x="0" y="1116904"/>
            <a:ext cx="503883" cy="1931922"/>
            <a:chOff x="0" y="-38100"/>
            <a:chExt cx="131775" cy="505235"/>
          </a:xfrm>
        </p:grpSpPr>
        <p:sp>
          <p:nvSpPr>
            <p:cNvPr id="145" name="Google Shape;145;p2"/>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2"/>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47" name="Google Shape;147;p2"/>
          <p:cNvGrpSpPr/>
          <p:nvPr/>
        </p:nvGrpSpPr>
        <p:grpSpPr>
          <a:xfrm>
            <a:off x="790770" y="-112458"/>
            <a:ext cx="1427175" cy="786776"/>
            <a:chOff x="0" y="-38100"/>
            <a:chExt cx="373234" cy="205757"/>
          </a:xfrm>
        </p:grpSpPr>
        <p:sp>
          <p:nvSpPr>
            <p:cNvPr id="148" name="Google Shape;148;p2"/>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2"/>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5FEC5F1A-9920-66B8-633D-38D1F3E62E24}"/>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1A92C05-3F9B-0240-6D9A-C62491FD4E0C}"/>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AB4532C-D528-A1C1-DA18-3F42D762D799}"/>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2B4A64D5-28E6-0522-3E14-2C9022105A23}"/>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49DA5C9D-3E3D-918B-6F30-EEDAF4D0010B}"/>
              </a:ext>
            </a:extLst>
          </p:cNvPr>
          <p:cNvGrpSpPr/>
          <p:nvPr/>
        </p:nvGrpSpPr>
        <p:grpSpPr>
          <a:xfrm>
            <a:off x="6111849" y="2794410"/>
            <a:ext cx="11044935" cy="5258101"/>
            <a:chOff x="0" y="-47625"/>
            <a:chExt cx="1484188" cy="418826"/>
          </a:xfrm>
        </p:grpSpPr>
        <p:sp>
          <p:nvSpPr>
            <p:cNvPr id="158" name="Google Shape;158;p3">
              <a:extLst>
                <a:ext uri="{FF2B5EF4-FFF2-40B4-BE49-F238E27FC236}">
                  <a16:creationId xmlns:a16="http://schemas.microsoft.com/office/drawing/2014/main" id="{2A87F61D-1894-CE2E-CFA5-3FCEC9748C50}"/>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B757912-781A-F0EC-FDB7-580A839AB13F}"/>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DD67BDE2-B483-FF12-DC17-0FA54E4CC21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3742B3D-13A0-433A-49B8-3519A95567CD}"/>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D83A17D1-BF2C-04E2-4920-A7AC2D77A4CC}"/>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D3108540-C67B-2B5A-CAC3-2775553649F0}"/>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7E7B591-60DA-C8AB-23F4-31A5B542C2F8}"/>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75EB7F33-4ACD-27B5-8681-B45A5C34AF95}"/>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6" name="Google Shape;166;p3">
            <a:extLst>
              <a:ext uri="{FF2B5EF4-FFF2-40B4-BE49-F238E27FC236}">
                <a16:creationId xmlns:a16="http://schemas.microsoft.com/office/drawing/2014/main" id="{102CC002-3D89-18E6-6E23-F79F07496F30}"/>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02</a:t>
            </a:r>
            <a:endParaRPr dirty="0"/>
          </a:p>
        </p:txBody>
      </p:sp>
      <p:sp>
        <p:nvSpPr>
          <p:cNvPr id="168" name="Google Shape;168;p3">
            <a:extLst>
              <a:ext uri="{FF2B5EF4-FFF2-40B4-BE49-F238E27FC236}">
                <a16:creationId xmlns:a16="http://schemas.microsoft.com/office/drawing/2014/main" id="{FA399E0E-3ED7-DDDD-CA03-BEA0E68DB5E5}"/>
              </a:ext>
            </a:extLst>
          </p:cNvPr>
          <p:cNvSpPr txBox="1"/>
          <p:nvPr/>
        </p:nvSpPr>
        <p:spPr>
          <a:xfrm>
            <a:off x="6834529" y="3423551"/>
            <a:ext cx="10158071" cy="462896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Getting to know you, Getting to know us,</a:t>
            </a:r>
          </a:p>
          <a:p>
            <a:pPr marL="0" marR="0" lvl="0" indent="0" algn="l" rtl="0">
              <a:lnSpc>
                <a:spcPct val="94000"/>
              </a:lnSpc>
              <a:spcBef>
                <a:spcPts val="0"/>
              </a:spcBef>
              <a:spcAft>
                <a:spcPts val="0"/>
              </a:spcAft>
              <a:buNone/>
            </a:pPr>
            <a:r>
              <a:rPr lang="en-US" sz="8000" b="1" dirty="0">
                <a:solidFill>
                  <a:srgbClr val="343434"/>
                </a:solidFill>
              </a:rPr>
              <a:t>Getting to know each others</a:t>
            </a:r>
            <a:endParaRPr sz="1050" dirty="0"/>
          </a:p>
        </p:txBody>
      </p:sp>
    </p:spTree>
    <p:extLst>
      <p:ext uri="{BB962C8B-B14F-4D97-AF65-F5344CB8AC3E}">
        <p14:creationId xmlns:p14="http://schemas.microsoft.com/office/powerpoint/2010/main" val="252875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56BD6F-FFAD-69B5-245D-6679581FD9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7B7C0D-68A2-6784-1A46-D1F52593CC6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Self and group introduction</a:t>
            </a:r>
            <a:endParaRPr lang="el-GR" dirty="0"/>
          </a:p>
        </p:txBody>
      </p:sp>
      <p:sp>
        <p:nvSpPr>
          <p:cNvPr id="3" name="Υπότιτλος 2">
            <a:extLst>
              <a:ext uri="{FF2B5EF4-FFF2-40B4-BE49-F238E27FC236}">
                <a16:creationId xmlns:a16="http://schemas.microsoft.com/office/drawing/2014/main" id="{E50307B1-9A4F-B217-6E42-64B3EFAE0A81}"/>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HILDA has been </a:t>
            </a:r>
            <a:r>
              <a:rPr lang="en-US" dirty="0">
                <a:solidFill>
                  <a:schemeClr val="tx1"/>
                </a:solidFill>
                <a:highlight>
                  <a:srgbClr val="FF0000"/>
                </a:highlight>
                <a:latin typeface="Bricolage Grotesque" panose="020B0604020202020204" charset="0"/>
              </a:rPr>
              <a:t>designed within a whole school </a:t>
            </a:r>
            <a:r>
              <a:rPr lang="en-US" dirty="0">
                <a:solidFill>
                  <a:schemeClr val="tx1"/>
                </a:solidFill>
                <a:latin typeface="Bricolage Grotesque" panose="020B0604020202020204" charset="0"/>
              </a:rPr>
              <a:t>ecosystem framework.</a:t>
            </a:r>
          </a:p>
          <a:p>
            <a:pPr marL="25400" indent="0" algn="l">
              <a:lnSpc>
                <a:spcPct val="170000"/>
              </a:lnSpc>
            </a:pPr>
            <a:r>
              <a:rPr lang="en-US" dirty="0">
                <a:solidFill>
                  <a:schemeClr val="tx1"/>
                </a:solidFill>
                <a:latin typeface="Bricolage Grotesque" panose="020B0604020202020204" charset="0"/>
              </a:rPr>
              <a:t>Therefore, it addresses teachers, school leaders as well as parents and foster mutual learning among the three groups, through many modules that are common among the three groups.</a:t>
            </a:r>
          </a:p>
        </p:txBody>
      </p:sp>
      <p:sp>
        <p:nvSpPr>
          <p:cNvPr id="4" name="Google Shape;118;p2">
            <a:extLst>
              <a:ext uri="{FF2B5EF4-FFF2-40B4-BE49-F238E27FC236}">
                <a16:creationId xmlns:a16="http://schemas.microsoft.com/office/drawing/2014/main" id="{2B4046FB-1810-7B04-3891-B69F2813E2D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5997909-77D3-CE01-0544-DE2BAC2C16E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5AAC29-2884-7754-7A0A-A0CAED5CF5C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CC54AA6-FDFE-CF5A-E071-A2637C7FBC3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FB39110-4755-8638-1EFD-1CA41F26EF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93A15D4-4E0F-C378-8FB2-3F88D223DBF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96D040-D138-57B1-7333-A2E3E95B809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CA80845-B08D-F341-D262-E1D957C555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D9F3426-E471-0D75-DC60-4B93EC770340}"/>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29C9EE-FEC4-31CD-0625-811E7E7DA08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BF2524A7-60B3-EF2F-1C40-B03D78E5FF73}"/>
              </a:ext>
            </a:extLst>
          </p:cNvPr>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3756138" y="5832379"/>
            <a:ext cx="1062410" cy="1049348"/>
          </a:xfrm>
          <a:prstGeom prst="rect">
            <a:avLst/>
          </a:prstGeom>
        </p:spPr>
      </p:pic>
      <p:pic>
        <p:nvPicPr>
          <p:cNvPr id="16" name="Immagine 15">
            <a:extLst>
              <a:ext uri="{FF2B5EF4-FFF2-40B4-BE49-F238E27FC236}">
                <a16:creationId xmlns:a16="http://schemas.microsoft.com/office/drawing/2014/main" id="{943D1489-D9F3-53C5-E5AE-25B29AB87663}"/>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1942316" y="6367721"/>
            <a:ext cx="1507557" cy="1470025"/>
          </a:xfrm>
          <a:prstGeom prst="rect">
            <a:avLst/>
          </a:prstGeom>
        </p:spPr>
      </p:pic>
      <p:grpSp>
        <p:nvGrpSpPr>
          <p:cNvPr id="17" name="Gruppo 16">
            <a:extLst>
              <a:ext uri="{FF2B5EF4-FFF2-40B4-BE49-F238E27FC236}">
                <a16:creationId xmlns:a16="http://schemas.microsoft.com/office/drawing/2014/main" id="{1B57015B-EC0E-5FE7-9553-1A8023771735}"/>
              </a:ext>
            </a:extLst>
          </p:cNvPr>
          <p:cNvGrpSpPr/>
          <p:nvPr/>
        </p:nvGrpSpPr>
        <p:grpSpPr>
          <a:xfrm>
            <a:off x="15183773" y="6618673"/>
            <a:ext cx="1585627" cy="1059180"/>
            <a:chOff x="15117413" y="5590855"/>
            <a:chExt cx="3170587" cy="2295845"/>
          </a:xfrm>
        </p:grpSpPr>
        <p:pic>
          <p:nvPicPr>
            <p:cNvPr id="18" name="Immagine 17">
              <a:extLst>
                <a:ext uri="{FF2B5EF4-FFF2-40B4-BE49-F238E27FC236}">
                  <a16:creationId xmlns:a16="http://schemas.microsoft.com/office/drawing/2014/main" id="{5049C22A-285C-8ED8-B8D9-BE342B1C6D3B}"/>
                </a:ext>
              </a:extLst>
            </p:cNvPr>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19" name="Immagine 18">
              <a:extLst>
                <a:ext uri="{FF2B5EF4-FFF2-40B4-BE49-F238E27FC236}">
                  <a16:creationId xmlns:a16="http://schemas.microsoft.com/office/drawing/2014/main" id="{6CFBACDC-FDE0-A509-C458-73FFCD5DA7E8}"/>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4">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sp>
        <p:nvSpPr>
          <p:cNvPr id="20" name="Google Shape;99;p1">
            <a:extLst>
              <a:ext uri="{FF2B5EF4-FFF2-40B4-BE49-F238E27FC236}">
                <a16:creationId xmlns:a16="http://schemas.microsoft.com/office/drawing/2014/main" id="{6167CDA5-4DF2-DD69-193D-98892D99B1B5}"/>
              </a:ext>
            </a:extLst>
          </p:cNvPr>
          <p:cNvSpPr txBox="1"/>
          <p:nvPr/>
        </p:nvSpPr>
        <p:spPr>
          <a:xfrm>
            <a:off x="12463445" y="2611818"/>
            <a:ext cx="3747841" cy="1461875"/>
          </a:xfrm>
          <a:prstGeom prst="rect">
            <a:avLst/>
          </a:prstGeom>
          <a:noFill/>
          <a:ln>
            <a:noFill/>
          </a:ln>
        </p:spPr>
        <p:txBody>
          <a:bodyPr spcFirstLastPara="1" wrap="square" lIns="0" tIns="0" rIns="0" bIns="0" anchor="t" anchorCtr="0">
            <a:spAutoFit/>
          </a:bodyPr>
          <a:lstStyle/>
          <a:p>
            <a:pPr marL="0" marR="0" lvl="0" indent="0" algn="ctr" rtl="0">
              <a:lnSpc>
                <a:spcPct val="110004"/>
              </a:lnSpc>
              <a:spcBef>
                <a:spcPts val="0"/>
              </a:spcBef>
              <a:spcAft>
                <a:spcPts val="0"/>
              </a:spcAft>
              <a:buNone/>
            </a:pPr>
            <a:r>
              <a:rPr lang="en-US" sz="8636" b="1" dirty="0">
                <a:solidFill>
                  <a:srgbClr val="0C4DA2"/>
                </a:solidFill>
                <a:latin typeface="Bricolage Grotesque"/>
                <a:ea typeface="Bricolage Grotesque"/>
                <a:cs typeface="Bricolage Grotesque"/>
                <a:sym typeface="Bricolage Grotesque"/>
              </a:rPr>
              <a:t>HILDA</a:t>
            </a:r>
            <a:endParaRPr dirty="0">
              <a:solidFill>
                <a:srgbClr val="0C4DA2"/>
              </a:solidFill>
            </a:endParaRPr>
          </a:p>
        </p:txBody>
      </p:sp>
      <p:cxnSp>
        <p:nvCxnSpPr>
          <p:cNvPr id="21" name="Connettore 2 20">
            <a:extLst>
              <a:ext uri="{FF2B5EF4-FFF2-40B4-BE49-F238E27FC236}">
                <a16:creationId xmlns:a16="http://schemas.microsoft.com/office/drawing/2014/main" id="{782F511A-8E4E-EACA-317E-A5393E363F6B}"/>
              </a:ext>
            </a:extLst>
          </p:cNvPr>
          <p:cNvCxnSpPr>
            <a:cxnSpLocks/>
            <a:stCxn id="20" idx="2"/>
            <a:endCxn id="16" idx="0"/>
          </p:cNvCxnSpPr>
          <p:nvPr/>
        </p:nvCxnSpPr>
        <p:spPr>
          <a:xfrm flipH="1">
            <a:off x="12696095" y="4073693"/>
            <a:ext cx="1641271" cy="2294028"/>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Connettore 2 21">
            <a:extLst>
              <a:ext uri="{FF2B5EF4-FFF2-40B4-BE49-F238E27FC236}">
                <a16:creationId xmlns:a16="http://schemas.microsoft.com/office/drawing/2014/main" id="{A20DBECF-B702-66D3-EFF7-5574712090EC}"/>
              </a:ext>
            </a:extLst>
          </p:cNvPr>
          <p:cNvCxnSpPr>
            <a:cxnSpLocks/>
            <a:stCxn id="20" idx="2"/>
            <a:endCxn id="14" idx="0"/>
          </p:cNvCxnSpPr>
          <p:nvPr/>
        </p:nvCxnSpPr>
        <p:spPr>
          <a:xfrm flipH="1">
            <a:off x="14287343" y="4073693"/>
            <a:ext cx="50023" cy="1758686"/>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nettore 2 22">
            <a:extLst>
              <a:ext uri="{FF2B5EF4-FFF2-40B4-BE49-F238E27FC236}">
                <a16:creationId xmlns:a16="http://schemas.microsoft.com/office/drawing/2014/main" id="{139A7E02-7C63-FA5F-33F1-B2DA60188E79}"/>
              </a:ext>
            </a:extLst>
          </p:cNvPr>
          <p:cNvCxnSpPr>
            <a:cxnSpLocks/>
            <a:stCxn id="20" idx="2"/>
            <a:endCxn id="19" idx="0"/>
          </p:cNvCxnSpPr>
          <p:nvPr/>
        </p:nvCxnSpPr>
        <p:spPr>
          <a:xfrm>
            <a:off x="14337366" y="4073693"/>
            <a:ext cx="1427635" cy="2544980"/>
          </a:xfrm>
          <a:prstGeom prst="straightConnector1">
            <a:avLst/>
          </a:prstGeom>
          <a:ln w="76200">
            <a:solidFill>
              <a:schemeClr val="bg2"/>
            </a:solidFill>
            <a:tailEnd type="triangle"/>
          </a:ln>
        </p:spPr>
        <p:style>
          <a:lnRef idx="1">
            <a:schemeClr val="accent1"/>
          </a:lnRef>
          <a:fillRef idx="0">
            <a:schemeClr val="accent1"/>
          </a:fillRef>
          <a:effectRef idx="0">
            <a:schemeClr val="accent1"/>
          </a:effectRef>
          <a:fontRef idx="minor">
            <a:schemeClr val="tx1"/>
          </a:fontRef>
        </p:style>
      </p:cxnSp>
      <p:sp>
        <p:nvSpPr>
          <p:cNvPr id="25" name="CasellaDiTesto 24">
            <a:extLst>
              <a:ext uri="{FF2B5EF4-FFF2-40B4-BE49-F238E27FC236}">
                <a16:creationId xmlns:a16="http://schemas.microsoft.com/office/drawing/2014/main" id="{E13E78B6-C825-AFC5-83A6-FD4020428912}"/>
              </a:ext>
            </a:extLst>
          </p:cNvPr>
          <p:cNvSpPr txBox="1"/>
          <p:nvPr/>
        </p:nvSpPr>
        <p:spPr>
          <a:xfrm>
            <a:off x="9130940" y="9956297"/>
            <a:ext cx="9144000" cy="307777"/>
          </a:xfrm>
          <a:prstGeom prst="rect">
            <a:avLst/>
          </a:prstGeom>
          <a:noFill/>
        </p:spPr>
        <p:txBody>
          <a:bodyPr wrap="square">
            <a:spAutoFit/>
          </a:bodyPr>
          <a:lstStyle/>
          <a:p>
            <a:pPr algn="r"/>
            <a:r>
              <a:rPr lang="en-US" dirty="0"/>
              <a:t>Icons source: https://thenounproject.com/creator/agusrahar/</a:t>
            </a:r>
          </a:p>
        </p:txBody>
      </p:sp>
      <p:cxnSp>
        <p:nvCxnSpPr>
          <p:cNvPr id="34" name="Connettore 2 33">
            <a:extLst>
              <a:ext uri="{FF2B5EF4-FFF2-40B4-BE49-F238E27FC236}">
                <a16:creationId xmlns:a16="http://schemas.microsoft.com/office/drawing/2014/main" id="{135D7961-B53E-F140-FF14-FAFFE10B0A2D}"/>
              </a:ext>
            </a:extLst>
          </p:cNvPr>
          <p:cNvCxnSpPr>
            <a:cxnSpLocks/>
            <a:stCxn id="14" idx="2"/>
            <a:endCxn id="16" idx="3"/>
          </p:cNvCxnSpPr>
          <p:nvPr/>
        </p:nvCxnSpPr>
        <p:spPr>
          <a:xfrm flipH="1">
            <a:off x="13449873" y="6881727"/>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ttore 2 37">
            <a:extLst>
              <a:ext uri="{FF2B5EF4-FFF2-40B4-BE49-F238E27FC236}">
                <a16:creationId xmlns:a16="http://schemas.microsoft.com/office/drawing/2014/main" id="{76189DD5-869D-DD5B-D335-50792BF7DC88}"/>
              </a:ext>
            </a:extLst>
          </p:cNvPr>
          <p:cNvCxnSpPr>
            <a:cxnSpLocks/>
            <a:stCxn id="19" idx="1"/>
            <a:endCxn id="14" idx="2"/>
          </p:cNvCxnSpPr>
          <p:nvPr/>
        </p:nvCxnSpPr>
        <p:spPr>
          <a:xfrm flipH="1" flipV="1">
            <a:off x="14287343" y="6881727"/>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Connettore 2 40">
            <a:extLst>
              <a:ext uri="{FF2B5EF4-FFF2-40B4-BE49-F238E27FC236}">
                <a16:creationId xmlns:a16="http://schemas.microsoft.com/office/drawing/2014/main" id="{4E717C51-1A39-AF01-D509-4770FA954308}"/>
              </a:ext>
            </a:extLst>
          </p:cNvPr>
          <p:cNvCxnSpPr>
            <a:cxnSpLocks/>
            <a:stCxn id="19" idx="1"/>
            <a:endCxn id="16" idx="3"/>
          </p:cNvCxnSpPr>
          <p:nvPr/>
        </p:nvCxnSpPr>
        <p:spPr>
          <a:xfrm flipH="1" flipV="1">
            <a:off x="13449873" y="7102734"/>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3102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949A0B-680F-E7B1-117D-34B55DA43DB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63BB626-164E-FF02-DF0E-52F76AF818BE}"/>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Self and group introduction</a:t>
            </a:r>
            <a:endParaRPr lang="el-GR" dirty="0"/>
          </a:p>
        </p:txBody>
      </p:sp>
      <p:sp>
        <p:nvSpPr>
          <p:cNvPr id="3" name="Υπότιτλος 2">
            <a:extLst>
              <a:ext uri="{FF2B5EF4-FFF2-40B4-BE49-F238E27FC236}">
                <a16:creationId xmlns:a16="http://schemas.microsoft.com/office/drawing/2014/main" id="{0751265A-AD2A-1297-E788-A8068C269AF9}"/>
              </a:ext>
            </a:extLst>
          </p:cNvPr>
          <p:cNvSpPr>
            <a:spLocks noGrp="1"/>
          </p:cNvSpPr>
          <p:nvPr>
            <p:ph type="subTitle" idx="1"/>
          </p:nvPr>
        </p:nvSpPr>
        <p:spPr>
          <a:xfrm>
            <a:off x="1013345" y="6086582"/>
            <a:ext cx="10300114" cy="1286596"/>
          </a:xfrm>
        </p:spPr>
        <p:txBody>
          <a:bodyPr>
            <a:noAutofit/>
          </a:bodyPr>
          <a:lstStyle/>
          <a:p>
            <a:pPr marL="25400" indent="0" algn="l">
              <a:lnSpc>
                <a:spcPct val="170000"/>
              </a:lnSpc>
            </a:pPr>
            <a:r>
              <a:rPr lang="en-US" dirty="0">
                <a:solidFill>
                  <a:schemeClr val="tx1"/>
                </a:solidFill>
                <a:highlight>
                  <a:srgbClr val="FFFF00"/>
                </a:highlight>
                <a:latin typeface="Bricolage Grotesque" panose="020B0604020202020204" charset="0"/>
              </a:rPr>
              <a:t>[ice breaking activity]</a:t>
            </a:r>
            <a:endParaRPr lang="en-GB" dirty="0">
              <a:solidFill>
                <a:schemeClr val="tx1"/>
              </a:solidFill>
              <a:highlight>
                <a:srgbClr val="FFFF00"/>
              </a:highlight>
              <a:latin typeface="Bricolage Grotesque" panose="020B0604020202020204" charset="0"/>
            </a:endParaRPr>
          </a:p>
        </p:txBody>
      </p:sp>
      <p:sp>
        <p:nvSpPr>
          <p:cNvPr id="4" name="Google Shape;118;p2">
            <a:extLst>
              <a:ext uri="{FF2B5EF4-FFF2-40B4-BE49-F238E27FC236}">
                <a16:creationId xmlns:a16="http://schemas.microsoft.com/office/drawing/2014/main" id="{44202D38-B369-026D-5283-916361589D1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66BB4A1-E7F7-C995-F67B-F80676C9BD8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1E69EA3C-43C1-F687-8CB3-6F4238081CC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387F210-FF64-4E97-4641-5C78876159C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E2C70D17-1CA6-7E27-2709-A3A253CB707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CAE0BB-78DC-DBF0-6CD0-50B642D3320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DD0F0BC-AEED-583F-415F-EB7DE0AAC46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16FC268-0FB0-A669-5060-12852034B0A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FCFF63D-12CB-0660-8759-818E4EF7AA8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C16A669-A89D-B1F1-645F-578C826AB38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Υπότιτλος 2">
            <a:extLst>
              <a:ext uri="{FF2B5EF4-FFF2-40B4-BE49-F238E27FC236}">
                <a16:creationId xmlns:a16="http://schemas.microsoft.com/office/drawing/2014/main" id="{89EEE5C0-BD83-244C-D4C0-666A91685C24}"/>
              </a:ext>
            </a:extLst>
          </p:cNvPr>
          <p:cNvSpPr txBox="1">
            <a:spLocks/>
          </p:cNvSpPr>
          <p:nvPr/>
        </p:nvSpPr>
        <p:spPr>
          <a:xfrm>
            <a:off x="1013345" y="2589663"/>
            <a:ext cx="10300114" cy="337679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In order to allow a fruitful exchange and an actual mutual learning among groups and individual participants, the latter need to know each other. </a:t>
            </a:r>
          </a:p>
        </p:txBody>
      </p:sp>
    </p:spTree>
    <p:extLst>
      <p:ext uri="{BB962C8B-B14F-4D97-AF65-F5344CB8AC3E}">
        <p14:creationId xmlns:p14="http://schemas.microsoft.com/office/powerpoint/2010/main" val="23998076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826944-1A4D-A74C-09E5-AF417DF4045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086F35E-27B9-50AA-F879-1DFB27707BC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Self and group introduction</a:t>
            </a:r>
            <a:endParaRPr lang="el-GR" dirty="0"/>
          </a:p>
        </p:txBody>
      </p:sp>
      <p:sp>
        <p:nvSpPr>
          <p:cNvPr id="3" name="Υπότιτλος 2">
            <a:extLst>
              <a:ext uri="{FF2B5EF4-FFF2-40B4-BE49-F238E27FC236}">
                <a16:creationId xmlns:a16="http://schemas.microsoft.com/office/drawing/2014/main" id="{21D6A7FF-9DC4-45AB-A2E6-2127F6AC2E02}"/>
              </a:ext>
            </a:extLst>
          </p:cNvPr>
          <p:cNvSpPr>
            <a:spLocks noGrp="1"/>
          </p:cNvSpPr>
          <p:nvPr>
            <p:ph type="subTitle" idx="1"/>
          </p:nvPr>
        </p:nvSpPr>
        <p:spPr>
          <a:xfrm>
            <a:off x="1013345" y="2589663"/>
            <a:ext cx="10300114" cy="3376797"/>
          </a:xfrm>
        </p:spPr>
        <p:txBody>
          <a:bodyPr>
            <a:noAutofit/>
          </a:bodyPr>
          <a:lstStyle/>
          <a:p>
            <a:pPr marL="25400" indent="0" algn="l">
              <a:lnSpc>
                <a:spcPct val="170000"/>
              </a:lnSpc>
            </a:pPr>
            <a:r>
              <a:rPr lang="en-US" dirty="0">
                <a:solidFill>
                  <a:schemeClr val="tx1"/>
                </a:solidFill>
                <a:highlight>
                  <a:srgbClr val="FFFF00"/>
                </a:highlight>
                <a:latin typeface="Bricolage Grotesque" panose="020B0604020202020204" charset="0"/>
              </a:rPr>
              <a:t>[common communication channels, especially for asynchronous]</a:t>
            </a:r>
            <a:endParaRPr lang="en-GB" dirty="0">
              <a:solidFill>
                <a:schemeClr val="tx1"/>
              </a:solidFill>
              <a:highlight>
                <a:srgbClr val="FFFF00"/>
              </a:highlight>
              <a:latin typeface="Bricolage Grotesque" panose="020B0604020202020204" charset="0"/>
            </a:endParaRPr>
          </a:p>
        </p:txBody>
      </p:sp>
      <p:sp>
        <p:nvSpPr>
          <p:cNvPr id="4" name="Google Shape;118;p2">
            <a:extLst>
              <a:ext uri="{FF2B5EF4-FFF2-40B4-BE49-F238E27FC236}">
                <a16:creationId xmlns:a16="http://schemas.microsoft.com/office/drawing/2014/main" id="{6B90CD6F-CCA0-32D7-5EB6-BCD2F5AFDAE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0D67CDF-7D4C-597B-58C9-F671D433464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1E6C6CF-AE80-7DAF-4B28-74BC8F7899F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1C3A317-D78C-6A39-EAA6-ABC2FFA8001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B4DC40A-88B8-B77C-EEF2-A954CB01D6C1}"/>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F10DCE1-82A9-9A4D-52CD-84CB2C0448B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7D0AF4B-FD8D-C8AB-9731-FDCDB0C3C9C7}"/>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520B98F-D720-1C92-034E-B294A14577A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64C7A06-0CCC-E8D3-EA64-1A8940C15AE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74D1554-9C4D-8F52-1C64-2068C6A9156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3864143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4AB0C1BA-86E9-4397-D35A-212EDDC0E108}"/>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BE058313-9C93-1243-506B-29D9D874E7A9}"/>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742809D-2CDD-C112-87AD-804F9EEB07FA}"/>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961BD79E-100B-0CF4-01F3-DF6E7FAE1931}"/>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3AA909AA-C660-B0A2-EF25-1EB99F13D7AE}"/>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F6B30981-A8D3-0C38-0A6D-9A21A6A0BDED}"/>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3FE7481C-DC1E-2767-9432-8E2710C70164}"/>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17D7F442-1DB9-FB0F-3130-A5D675067CD2}"/>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3D46326-2A64-451C-D084-F2BD520975F2}"/>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8C0FAE88-5886-5E85-B2EF-737C4E26FC12}"/>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1B5237A6-F868-DCEC-CB21-45FCB6DA6DB2}"/>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ABC7F1BF-AA82-6E05-22EE-4E4DD4342250}"/>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652BB5DD-8190-A5D4-23A0-7CD780FAB9B3}"/>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6" name="Google Shape;166;p3">
            <a:extLst>
              <a:ext uri="{FF2B5EF4-FFF2-40B4-BE49-F238E27FC236}">
                <a16:creationId xmlns:a16="http://schemas.microsoft.com/office/drawing/2014/main" id="{C06D1790-DB6C-DD92-8BC1-C2344E33B634}"/>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03</a:t>
            </a:r>
            <a:endParaRPr dirty="0"/>
          </a:p>
        </p:txBody>
      </p:sp>
      <p:sp>
        <p:nvSpPr>
          <p:cNvPr id="168" name="Google Shape;168;p3">
            <a:extLst>
              <a:ext uri="{FF2B5EF4-FFF2-40B4-BE49-F238E27FC236}">
                <a16:creationId xmlns:a16="http://schemas.microsoft.com/office/drawing/2014/main" id="{3586E24E-DF79-7BF7-E67C-88BE75B3F51D}"/>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Rationale</a:t>
            </a:r>
            <a:endParaRPr sz="1050" dirty="0"/>
          </a:p>
        </p:txBody>
      </p:sp>
    </p:spTree>
    <p:extLst>
      <p:ext uri="{BB962C8B-B14F-4D97-AF65-F5344CB8AC3E}">
        <p14:creationId xmlns:p14="http://schemas.microsoft.com/office/powerpoint/2010/main" val="301745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38F08-34F2-56C0-5B9A-9DB89543C4A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729B53-28A4-2CF4-90A5-EB86CFFBB92B}"/>
              </a:ext>
            </a:extLst>
          </p:cNvPr>
          <p:cNvSpPr>
            <a:spLocks noGrp="1"/>
          </p:cNvSpPr>
          <p:nvPr>
            <p:ph type="ctrTitle"/>
          </p:nvPr>
        </p:nvSpPr>
        <p:spPr>
          <a:xfrm>
            <a:off x="2693442" y="356216"/>
            <a:ext cx="14748395" cy="1470025"/>
          </a:xfrm>
        </p:spPr>
        <p:txBody>
          <a:bodyPr>
            <a:normAutofit/>
          </a:bodyPr>
          <a:lstStyle/>
          <a:p>
            <a:r>
              <a:rPr lang="en-US" dirty="0">
                <a:latin typeface="Bricolage Grotesque" panose="020B0604020202020204" charset="0"/>
              </a:rPr>
              <a:t>How to combat </a:t>
            </a:r>
            <a:br>
              <a:rPr lang="en-US" dirty="0">
                <a:latin typeface="Bricolage Grotesque" panose="020B0604020202020204" charset="0"/>
              </a:rPr>
            </a:br>
            <a:r>
              <a:rPr lang="en-US" dirty="0">
                <a:latin typeface="Bricolage Grotesque" panose="020B0604020202020204" charset="0"/>
              </a:rPr>
              <a:t>Disinformation / Misinformation.</a:t>
            </a:r>
            <a:endParaRPr lang="el-GR" dirty="0"/>
          </a:p>
        </p:txBody>
      </p:sp>
      <p:sp>
        <p:nvSpPr>
          <p:cNvPr id="4" name="Google Shape;118;p2">
            <a:extLst>
              <a:ext uri="{FF2B5EF4-FFF2-40B4-BE49-F238E27FC236}">
                <a16:creationId xmlns:a16="http://schemas.microsoft.com/office/drawing/2014/main" id="{049E575D-64A0-37CC-611D-2E101E81E3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80D96AB-C5C2-C52F-A472-9E8B28BD5B6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954D727-1430-FD94-CCCA-29E2195D2F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DD541A8-2306-6152-1042-8775682071A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AF09E73-237F-04D8-87EE-57702C260A6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5A9E7E0-B043-50A6-D62B-75C772457E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90620B7-C095-BA42-CFDB-9D749E55F69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70AF6D5-D9B3-B276-8CC3-ECEDCD80270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73CEA03-1CD6-B82D-475C-D7715CD1C93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E278A26B-9C45-485A-9A49-321B946BDEF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descr="Immagine che contiene Elementi grafici, clipart, design, cartone animato&#10;&#10;Il contenuto generato dall'IA potrebbe non essere corretto.">
            <a:extLst>
              <a:ext uri="{FF2B5EF4-FFF2-40B4-BE49-F238E27FC236}">
                <a16:creationId xmlns:a16="http://schemas.microsoft.com/office/drawing/2014/main" id="{3F731311-D538-65B2-B329-C92A03EB977C}"/>
              </a:ext>
            </a:extLst>
          </p:cNvPr>
          <p:cNvPicPr>
            <a:picLocks noChangeAspect="1"/>
          </p:cNvPicPr>
          <p:nvPr/>
        </p:nvPicPr>
        <p:blipFill>
          <a:blip r:embed="rId4"/>
          <a:srcRect l="3423" t="46211" r="76528" b="36674"/>
          <a:stretch>
            <a:fillRect/>
          </a:stretch>
        </p:blipFill>
        <p:spPr>
          <a:xfrm>
            <a:off x="8972550" y="3238501"/>
            <a:ext cx="1041400" cy="889000"/>
          </a:xfrm>
          <a:prstGeom prst="rect">
            <a:avLst/>
          </a:prstGeom>
        </p:spPr>
      </p:pic>
      <p:pic>
        <p:nvPicPr>
          <p:cNvPr id="18" name="Immagine 17" descr="Immagine che contiene Elementi grafici, clipart, design, cartone animato&#10;&#10;Il contenuto generato dall'IA potrebbe non essere corretto.">
            <a:extLst>
              <a:ext uri="{FF2B5EF4-FFF2-40B4-BE49-F238E27FC236}">
                <a16:creationId xmlns:a16="http://schemas.microsoft.com/office/drawing/2014/main" id="{1ECE625A-9DBC-ECD6-B82A-BBC1E7D71CD8}"/>
              </a:ext>
            </a:extLst>
          </p:cNvPr>
          <p:cNvPicPr>
            <a:picLocks noChangeAspect="1"/>
          </p:cNvPicPr>
          <p:nvPr/>
        </p:nvPicPr>
        <p:blipFill>
          <a:blip r:embed="rId4"/>
          <a:srcRect l="77671" t="41027" r="4724" b="39168"/>
          <a:stretch>
            <a:fillRect/>
          </a:stretch>
        </p:blipFill>
        <p:spPr>
          <a:xfrm>
            <a:off x="10115549" y="3352799"/>
            <a:ext cx="914401" cy="1028701"/>
          </a:xfrm>
          <a:prstGeom prst="rect">
            <a:avLst/>
          </a:prstGeom>
        </p:spPr>
      </p:pic>
      <p:pic>
        <p:nvPicPr>
          <p:cNvPr id="19" name="Immagine 18" descr="Immagine che contiene Elementi grafici, clipart, design, cartone animato&#10;&#10;Il contenuto generato dall'IA potrebbe non essere corretto.">
            <a:extLst>
              <a:ext uri="{FF2B5EF4-FFF2-40B4-BE49-F238E27FC236}">
                <a16:creationId xmlns:a16="http://schemas.microsoft.com/office/drawing/2014/main" id="{38EA4C61-6D6F-63AD-2C75-C92CAA1D8153}"/>
              </a:ext>
            </a:extLst>
          </p:cNvPr>
          <p:cNvPicPr>
            <a:picLocks noChangeAspect="1"/>
          </p:cNvPicPr>
          <p:nvPr/>
        </p:nvPicPr>
        <p:blipFill>
          <a:blip r:embed="rId4"/>
          <a:srcRect l="3423" t="46211" r="76528" b="36674"/>
          <a:stretch>
            <a:fillRect/>
          </a:stretch>
        </p:blipFill>
        <p:spPr>
          <a:xfrm>
            <a:off x="7956550" y="4127501"/>
            <a:ext cx="1041400" cy="889000"/>
          </a:xfrm>
          <a:prstGeom prst="rect">
            <a:avLst/>
          </a:prstGeom>
        </p:spPr>
      </p:pic>
      <p:pic>
        <p:nvPicPr>
          <p:cNvPr id="20" name="Immagine 19" descr="Immagine che contiene Elementi grafici, clipart, design, cartone animato&#10;&#10;Il contenuto generato dall'IA potrebbe non essere corretto.">
            <a:extLst>
              <a:ext uri="{FF2B5EF4-FFF2-40B4-BE49-F238E27FC236}">
                <a16:creationId xmlns:a16="http://schemas.microsoft.com/office/drawing/2014/main" id="{34DFD7D8-C430-2280-0024-CEDE4E1740F6}"/>
              </a:ext>
            </a:extLst>
          </p:cNvPr>
          <p:cNvPicPr>
            <a:picLocks noChangeAspect="1"/>
          </p:cNvPicPr>
          <p:nvPr/>
        </p:nvPicPr>
        <p:blipFill>
          <a:blip r:embed="rId4"/>
          <a:srcRect l="77671" t="41027" r="4724" b="39168"/>
          <a:stretch>
            <a:fillRect/>
          </a:stretch>
        </p:blipFill>
        <p:spPr>
          <a:xfrm>
            <a:off x="9099549" y="4241799"/>
            <a:ext cx="914401" cy="1028701"/>
          </a:xfrm>
          <a:prstGeom prst="rect">
            <a:avLst/>
          </a:prstGeom>
        </p:spPr>
      </p:pic>
      <p:pic>
        <p:nvPicPr>
          <p:cNvPr id="21" name="Immagine 20" descr="Immagine che contiene Elementi grafici, clipart, design, cartone animato&#10;&#10;Il contenuto generato dall'IA potrebbe non essere corretto.">
            <a:extLst>
              <a:ext uri="{FF2B5EF4-FFF2-40B4-BE49-F238E27FC236}">
                <a16:creationId xmlns:a16="http://schemas.microsoft.com/office/drawing/2014/main" id="{3789654E-8CBE-D474-77EC-E1B9FFB41F78}"/>
              </a:ext>
            </a:extLst>
          </p:cNvPr>
          <p:cNvPicPr>
            <a:picLocks noChangeAspect="1"/>
          </p:cNvPicPr>
          <p:nvPr/>
        </p:nvPicPr>
        <p:blipFill>
          <a:blip r:embed="rId4"/>
          <a:srcRect l="3423" t="46211" r="76528" b="36674"/>
          <a:stretch>
            <a:fillRect/>
          </a:stretch>
        </p:blipFill>
        <p:spPr>
          <a:xfrm>
            <a:off x="6978650" y="2908299"/>
            <a:ext cx="1041400" cy="889000"/>
          </a:xfrm>
          <a:prstGeom prst="rect">
            <a:avLst/>
          </a:prstGeom>
        </p:spPr>
      </p:pic>
      <p:pic>
        <p:nvPicPr>
          <p:cNvPr id="22" name="Immagine 21" descr="Immagine che contiene Elementi grafici, clipart, design, cartone animato&#10;&#10;Il contenuto generato dall'IA potrebbe non essere corretto.">
            <a:extLst>
              <a:ext uri="{FF2B5EF4-FFF2-40B4-BE49-F238E27FC236}">
                <a16:creationId xmlns:a16="http://schemas.microsoft.com/office/drawing/2014/main" id="{C1265F39-87BC-FDE0-7A91-564261CA6AAA}"/>
              </a:ext>
            </a:extLst>
          </p:cNvPr>
          <p:cNvPicPr>
            <a:picLocks noChangeAspect="1"/>
          </p:cNvPicPr>
          <p:nvPr/>
        </p:nvPicPr>
        <p:blipFill>
          <a:blip r:embed="rId4"/>
          <a:srcRect l="77671" t="41027" r="4724" b="39168"/>
          <a:stretch>
            <a:fillRect/>
          </a:stretch>
        </p:blipFill>
        <p:spPr>
          <a:xfrm>
            <a:off x="8121649" y="3022597"/>
            <a:ext cx="914401" cy="1028701"/>
          </a:xfrm>
          <a:prstGeom prst="rect">
            <a:avLst/>
          </a:prstGeom>
        </p:spPr>
      </p:pic>
      <p:pic>
        <p:nvPicPr>
          <p:cNvPr id="25" name="Immagine 24" descr="Immagine che contiene Elementi grafici, clipart, design, cartone animato&#10;&#10;Il contenuto generato dall'IA potrebbe non essere corretto.">
            <a:extLst>
              <a:ext uri="{FF2B5EF4-FFF2-40B4-BE49-F238E27FC236}">
                <a16:creationId xmlns:a16="http://schemas.microsoft.com/office/drawing/2014/main" id="{D8F43B24-0123-2415-195D-D1D25352F058}"/>
              </a:ext>
            </a:extLst>
          </p:cNvPr>
          <p:cNvPicPr>
            <a:picLocks noChangeAspect="1"/>
          </p:cNvPicPr>
          <p:nvPr/>
        </p:nvPicPr>
        <p:blipFill>
          <a:blip r:embed="rId4"/>
          <a:srcRect l="3423" t="46211" r="76528" b="36674"/>
          <a:stretch>
            <a:fillRect/>
          </a:stretch>
        </p:blipFill>
        <p:spPr>
          <a:xfrm>
            <a:off x="5962650" y="3797298"/>
            <a:ext cx="1041400" cy="889000"/>
          </a:xfrm>
          <a:prstGeom prst="rect">
            <a:avLst/>
          </a:prstGeom>
        </p:spPr>
      </p:pic>
      <p:pic>
        <p:nvPicPr>
          <p:cNvPr id="26" name="Immagine 25" descr="Immagine che contiene Elementi grafici, clipart, design, cartone animato&#10;&#10;Il contenuto generato dall'IA potrebbe non essere corretto.">
            <a:extLst>
              <a:ext uri="{FF2B5EF4-FFF2-40B4-BE49-F238E27FC236}">
                <a16:creationId xmlns:a16="http://schemas.microsoft.com/office/drawing/2014/main" id="{A7125DBF-3353-8789-14D4-B25DEF69AFA9}"/>
              </a:ext>
            </a:extLst>
          </p:cNvPr>
          <p:cNvPicPr>
            <a:picLocks noChangeAspect="1"/>
          </p:cNvPicPr>
          <p:nvPr/>
        </p:nvPicPr>
        <p:blipFill>
          <a:blip r:embed="rId4"/>
          <a:srcRect l="77671" t="41027" r="4724" b="39168"/>
          <a:stretch>
            <a:fillRect/>
          </a:stretch>
        </p:blipFill>
        <p:spPr>
          <a:xfrm>
            <a:off x="7105649" y="3911596"/>
            <a:ext cx="914401" cy="1028701"/>
          </a:xfrm>
          <a:prstGeom prst="rect">
            <a:avLst/>
          </a:prstGeom>
        </p:spPr>
      </p:pic>
      <p:pic>
        <p:nvPicPr>
          <p:cNvPr id="27" name="Immagine 26" descr="Immagine che contiene Elementi grafici, clipart, design, cartone animato&#10;&#10;Il contenuto generato dall'IA potrebbe non essere corretto.">
            <a:extLst>
              <a:ext uri="{FF2B5EF4-FFF2-40B4-BE49-F238E27FC236}">
                <a16:creationId xmlns:a16="http://schemas.microsoft.com/office/drawing/2014/main" id="{9DAFBF38-2A69-90AE-04D2-8249114A318D}"/>
              </a:ext>
            </a:extLst>
          </p:cNvPr>
          <p:cNvPicPr>
            <a:picLocks noChangeAspect="1"/>
          </p:cNvPicPr>
          <p:nvPr/>
        </p:nvPicPr>
        <p:blipFill>
          <a:blip r:embed="rId4"/>
          <a:srcRect l="3423" t="46211" r="76528" b="36674"/>
          <a:stretch>
            <a:fillRect/>
          </a:stretch>
        </p:blipFill>
        <p:spPr>
          <a:xfrm>
            <a:off x="5003800" y="2527300"/>
            <a:ext cx="1041400" cy="889000"/>
          </a:xfrm>
          <a:prstGeom prst="rect">
            <a:avLst/>
          </a:prstGeom>
        </p:spPr>
      </p:pic>
      <p:pic>
        <p:nvPicPr>
          <p:cNvPr id="28" name="Immagine 27" descr="Immagine che contiene Elementi grafici, clipart, design, cartone animato&#10;&#10;Il contenuto generato dall'IA potrebbe non essere corretto.">
            <a:extLst>
              <a:ext uri="{FF2B5EF4-FFF2-40B4-BE49-F238E27FC236}">
                <a16:creationId xmlns:a16="http://schemas.microsoft.com/office/drawing/2014/main" id="{9907228D-01E4-41C4-3AFB-5046B0600BAB}"/>
              </a:ext>
            </a:extLst>
          </p:cNvPr>
          <p:cNvPicPr>
            <a:picLocks noChangeAspect="1"/>
          </p:cNvPicPr>
          <p:nvPr/>
        </p:nvPicPr>
        <p:blipFill>
          <a:blip r:embed="rId4"/>
          <a:srcRect l="77671" t="41027" r="4724" b="39168"/>
          <a:stretch>
            <a:fillRect/>
          </a:stretch>
        </p:blipFill>
        <p:spPr>
          <a:xfrm>
            <a:off x="6146799" y="2641598"/>
            <a:ext cx="914401" cy="1028701"/>
          </a:xfrm>
          <a:prstGeom prst="rect">
            <a:avLst/>
          </a:prstGeom>
        </p:spPr>
      </p:pic>
      <p:pic>
        <p:nvPicPr>
          <p:cNvPr id="29" name="Immagine 28" descr="Immagine che contiene Elementi grafici, clipart, design, cartone animato&#10;&#10;Il contenuto generato dall'IA potrebbe non essere corretto.">
            <a:extLst>
              <a:ext uri="{FF2B5EF4-FFF2-40B4-BE49-F238E27FC236}">
                <a16:creationId xmlns:a16="http://schemas.microsoft.com/office/drawing/2014/main" id="{2E421B2E-E124-2B50-3B27-2E2C731D3067}"/>
              </a:ext>
            </a:extLst>
          </p:cNvPr>
          <p:cNvPicPr>
            <a:picLocks noChangeAspect="1"/>
          </p:cNvPicPr>
          <p:nvPr/>
        </p:nvPicPr>
        <p:blipFill>
          <a:blip r:embed="rId4"/>
          <a:srcRect l="3423" t="46211" r="76528" b="36674"/>
          <a:stretch>
            <a:fillRect/>
          </a:stretch>
        </p:blipFill>
        <p:spPr>
          <a:xfrm>
            <a:off x="3968750" y="3378195"/>
            <a:ext cx="1041400" cy="889000"/>
          </a:xfrm>
          <a:prstGeom prst="rect">
            <a:avLst/>
          </a:prstGeom>
        </p:spPr>
      </p:pic>
      <p:pic>
        <p:nvPicPr>
          <p:cNvPr id="30" name="Immagine 29" descr="Immagine che contiene Elementi grafici, clipart, design, cartone animato&#10;&#10;Il contenuto generato dall'IA potrebbe non essere corretto.">
            <a:extLst>
              <a:ext uri="{FF2B5EF4-FFF2-40B4-BE49-F238E27FC236}">
                <a16:creationId xmlns:a16="http://schemas.microsoft.com/office/drawing/2014/main" id="{50621FF9-002F-8482-37B7-8DBE72F3E1F8}"/>
              </a:ext>
            </a:extLst>
          </p:cNvPr>
          <p:cNvPicPr>
            <a:picLocks noChangeAspect="1"/>
          </p:cNvPicPr>
          <p:nvPr/>
        </p:nvPicPr>
        <p:blipFill>
          <a:blip r:embed="rId4"/>
          <a:srcRect l="77671" t="41027" r="4724" b="39168"/>
          <a:stretch>
            <a:fillRect/>
          </a:stretch>
        </p:blipFill>
        <p:spPr>
          <a:xfrm>
            <a:off x="5111749" y="3492493"/>
            <a:ext cx="914401" cy="1028701"/>
          </a:xfrm>
          <a:prstGeom prst="rect">
            <a:avLst/>
          </a:prstGeom>
        </p:spPr>
      </p:pic>
      <p:pic>
        <p:nvPicPr>
          <p:cNvPr id="31" name="Immagine 30" descr="Immagine che contiene Elementi grafici, clipart, design, cartone animato&#10;&#10;Il contenuto generato dall'IA potrebbe non essere corretto.">
            <a:extLst>
              <a:ext uri="{FF2B5EF4-FFF2-40B4-BE49-F238E27FC236}">
                <a16:creationId xmlns:a16="http://schemas.microsoft.com/office/drawing/2014/main" id="{040F45B5-3EBC-AE54-8A85-D04AB480947D}"/>
              </a:ext>
            </a:extLst>
          </p:cNvPr>
          <p:cNvPicPr>
            <a:picLocks noChangeAspect="1"/>
          </p:cNvPicPr>
          <p:nvPr/>
        </p:nvPicPr>
        <p:blipFill>
          <a:blip r:embed="rId4"/>
          <a:srcRect l="3423" t="46211" r="76528" b="36674"/>
          <a:stretch>
            <a:fillRect/>
          </a:stretch>
        </p:blipFill>
        <p:spPr>
          <a:xfrm>
            <a:off x="6927850" y="4991095"/>
            <a:ext cx="1041400" cy="889000"/>
          </a:xfrm>
          <a:prstGeom prst="rect">
            <a:avLst/>
          </a:prstGeom>
        </p:spPr>
      </p:pic>
      <p:pic>
        <p:nvPicPr>
          <p:cNvPr id="32" name="Immagine 31" descr="Immagine che contiene Elementi grafici, clipart, design, cartone animato&#10;&#10;Il contenuto generato dall'IA potrebbe non essere corretto.">
            <a:extLst>
              <a:ext uri="{FF2B5EF4-FFF2-40B4-BE49-F238E27FC236}">
                <a16:creationId xmlns:a16="http://schemas.microsoft.com/office/drawing/2014/main" id="{FCEBBE30-088B-CF14-74A9-19FB1E9D968B}"/>
              </a:ext>
            </a:extLst>
          </p:cNvPr>
          <p:cNvPicPr>
            <a:picLocks noChangeAspect="1"/>
          </p:cNvPicPr>
          <p:nvPr/>
        </p:nvPicPr>
        <p:blipFill>
          <a:blip r:embed="rId4"/>
          <a:srcRect l="77671" t="41027" r="4724" b="39168"/>
          <a:stretch>
            <a:fillRect/>
          </a:stretch>
        </p:blipFill>
        <p:spPr>
          <a:xfrm>
            <a:off x="8070849" y="5105393"/>
            <a:ext cx="914401" cy="1028701"/>
          </a:xfrm>
          <a:prstGeom prst="rect">
            <a:avLst/>
          </a:prstGeom>
        </p:spPr>
      </p:pic>
      <p:pic>
        <p:nvPicPr>
          <p:cNvPr id="33" name="Immagine 32" descr="Immagine che contiene Elementi grafici, clipart, design, cartone animato&#10;&#10;Il contenuto generato dall'IA potrebbe non essere corretto.">
            <a:extLst>
              <a:ext uri="{FF2B5EF4-FFF2-40B4-BE49-F238E27FC236}">
                <a16:creationId xmlns:a16="http://schemas.microsoft.com/office/drawing/2014/main" id="{C81A99D0-1510-370A-4D52-478122790944}"/>
              </a:ext>
            </a:extLst>
          </p:cNvPr>
          <p:cNvPicPr>
            <a:picLocks noChangeAspect="1"/>
          </p:cNvPicPr>
          <p:nvPr/>
        </p:nvPicPr>
        <p:blipFill>
          <a:blip r:embed="rId4"/>
          <a:srcRect l="3423" t="46211" r="76528" b="36674"/>
          <a:stretch>
            <a:fillRect/>
          </a:stretch>
        </p:blipFill>
        <p:spPr>
          <a:xfrm>
            <a:off x="5911850" y="5880095"/>
            <a:ext cx="1041400" cy="889000"/>
          </a:xfrm>
          <a:prstGeom prst="rect">
            <a:avLst/>
          </a:prstGeom>
        </p:spPr>
      </p:pic>
      <p:pic>
        <p:nvPicPr>
          <p:cNvPr id="34" name="Immagine 33" descr="Immagine che contiene Elementi grafici, clipart, design, cartone animato&#10;&#10;Il contenuto generato dall'IA potrebbe non essere corretto.">
            <a:extLst>
              <a:ext uri="{FF2B5EF4-FFF2-40B4-BE49-F238E27FC236}">
                <a16:creationId xmlns:a16="http://schemas.microsoft.com/office/drawing/2014/main" id="{9911EA33-FED5-871D-585E-79904F05A28B}"/>
              </a:ext>
            </a:extLst>
          </p:cNvPr>
          <p:cNvPicPr>
            <a:picLocks noChangeAspect="1"/>
          </p:cNvPicPr>
          <p:nvPr/>
        </p:nvPicPr>
        <p:blipFill>
          <a:blip r:embed="rId4"/>
          <a:srcRect l="77671" t="41027" r="4724" b="39168"/>
          <a:stretch>
            <a:fillRect/>
          </a:stretch>
        </p:blipFill>
        <p:spPr>
          <a:xfrm>
            <a:off x="7054849" y="5994393"/>
            <a:ext cx="914401" cy="1028701"/>
          </a:xfrm>
          <a:prstGeom prst="rect">
            <a:avLst/>
          </a:prstGeom>
        </p:spPr>
      </p:pic>
      <p:pic>
        <p:nvPicPr>
          <p:cNvPr id="35" name="Immagine 34" descr="Immagine che contiene Elementi grafici, clipart, design, cartone animato&#10;&#10;Il contenuto generato dall'IA potrebbe non essere corretto.">
            <a:extLst>
              <a:ext uri="{FF2B5EF4-FFF2-40B4-BE49-F238E27FC236}">
                <a16:creationId xmlns:a16="http://schemas.microsoft.com/office/drawing/2014/main" id="{0211EAAD-49AC-6696-836D-E83F5C73A2F4}"/>
              </a:ext>
            </a:extLst>
          </p:cNvPr>
          <p:cNvPicPr>
            <a:picLocks noChangeAspect="1"/>
          </p:cNvPicPr>
          <p:nvPr/>
        </p:nvPicPr>
        <p:blipFill>
          <a:blip r:embed="rId4"/>
          <a:srcRect l="3423" t="46211" r="76528" b="36674"/>
          <a:stretch>
            <a:fillRect/>
          </a:stretch>
        </p:blipFill>
        <p:spPr>
          <a:xfrm>
            <a:off x="4933950" y="4660893"/>
            <a:ext cx="1041400" cy="889000"/>
          </a:xfrm>
          <a:prstGeom prst="rect">
            <a:avLst/>
          </a:prstGeom>
        </p:spPr>
      </p:pic>
      <p:pic>
        <p:nvPicPr>
          <p:cNvPr id="36" name="Immagine 35" descr="Immagine che contiene Elementi grafici, clipart, design, cartone animato&#10;&#10;Il contenuto generato dall'IA potrebbe non essere corretto.">
            <a:extLst>
              <a:ext uri="{FF2B5EF4-FFF2-40B4-BE49-F238E27FC236}">
                <a16:creationId xmlns:a16="http://schemas.microsoft.com/office/drawing/2014/main" id="{AA6A2BE8-DB7D-92CA-DB81-CAB37A78FB60}"/>
              </a:ext>
            </a:extLst>
          </p:cNvPr>
          <p:cNvPicPr>
            <a:picLocks noChangeAspect="1"/>
          </p:cNvPicPr>
          <p:nvPr/>
        </p:nvPicPr>
        <p:blipFill>
          <a:blip r:embed="rId4"/>
          <a:srcRect l="77671" t="41027" r="4724" b="39168"/>
          <a:stretch>
            <a:fillRect/>
          </a:stretch>
        </p:blipFill>
        <p:spPr>
          <a:xfrm>
            <a:off x="6076949" y="4775191"/>
            <a:ext cx="914401" cy="1028701"/>
          </a:xfrm>
          <a:prstGeom prst="rect">
            <a:avLst/>
          </a:prstGeom>
        </p:spPr>
      </p:pic>
      <p:pic>
        <p:nvPicPr>
          <p:cNvPr id="37" name="Immagine 36" descr="Immagine che contiene Elementi grafici, clipart, design, cartone animato&#10;&#10;Il contenuto generato dall'IA potrebbe non essere corretto.">
            <a:extLst>
              <a:ext uri="{FF2B5EF4-FFF2-40B4-BE49-F238E27FC236}">
                <a16:creationId xmlns:a16="http://schemas.microsoft.com/office/drawing/2014/main" id="{44107101-88E0-0FED-6820-FA7DE905DA17}"/>
              </a:ext>
            </a:extLst>
          </p:cNvPr>
          <p:cNvPicPr>
            <a:picLocks noChangeAspect="1"/>
          </p:cNvPicPr>
          <p:nvPr/>
        </p:nvPicPr>
        <p:blipFill>
          <a:blip r:embed="rId4"/>
          <a:srcRect l="3423" t="46211" r="76528" b="36674"/>
          <a:stretch>
            <a:fillRect/>
          </a:stretch>
        </p:blipFill>
        <p:spPr>
          <a:xfrm>
            <a:off x="3917950" y="5549892"/>
            <a:ext cx="1041400" cy="889000"/>
          </a:xfrm>
          <a:prstGeom prst="rect">
            <a:avLst/>
          </a:prstGeom>
        </p:spPr>
      </p:pic>
      <p:pic>
        <p:nvPicPr>
          <p:cNvPr id="38" name="Immagine 37" descr="Immagine che contiene Elementi grafici, clipart, design, cartone animato&#10;&#10;Il contenuto generato dall'IA potrebbe non essere corretto.">
            <a:extLst>
              <a:ext uri="{FF2B5EF4-FFF2-40B4-BE49-F238E27FC236}">
                <a16:creationId xmlns:a16="http://schemas.microsoft.com/office/drawing/2014/main" id="{D45A6931-9F66-02C9-78C5-8EDDDE0DC001}"/>
              </a:ext>
            </a:extLst>
          </p:cNvPr>
          <p:cNvPicPr>
            <a:picLocks noChangeAspect="1"/>
          </p:cNvPicPr>
          <p:nvPr/>
        </p:nvPicPr>
        <p:blipFill>
          <a:blip r:embed="rId4"/>
          <a:srcRect l="77671" t="41027" r="4724" b="39168"/>
          <a:stretch>
            <a:fillRect/>
          </a:stretch>
        </p:blipFill>
        <p:spPr>
          <a:xfrm>
            <a:off x="5060949" y="5664190"/>
            <a:ext cx="914401" cy="1028701"/>
          </a:xfrm>
          <a:prstGeom prst="rect">
            <a:avLst/>
          </a:prstGeom>
        </p:spPr>
      </p:pic>
      <p:pic>
        <p:nvPicPr>
          <p:cNvPr id="39" name="Immagine 38" descr="Immagine che contiene Elementi grafici, clipart, design, cartone animato&#10;&#10;Il contenuto generato dall'IA potrebbe non essere corretto.">
            <a:extLst>
              <a:ext uri="{FF2B5EF4-FFF2-40B4-BE49-F238E27FC236}">
                <a16:creationId xmlns:a16="http://schemas.microsoft.com/office/drawing/2014/main" id="{4CF47F6C-0017-9EE5-AA0D-604CAFDF1A69}"/>
              </a:ext>
            </a:extLst>
          </p:cNvPr>
          <p:cNvPicPr>
            <a:picLocks noChangeAspect="1"/>
          </p:cNvPicPr>
          <p:nvPr/>
        </p:nvPicPr>
        <p:blipFill>
          <a:blip r:embed="rId4"/>
          <a:srcRect l="3423" t="46211" r="76528" b="36674"/>
          <a:stretch>
            <a:fillRect/>
          </a:stretch>
        </p:blipFill>
        <p:spPr>
          <a:xfrm>
            <a:off x="2959100" y="4279894"/>
            <a:ext cx="1041400" cy="889000"/>
          </a:xfrm>
          <a:prstGeom prst="rect">
            <a:avLst/>
          </a:prstGeom>
        </p:spPr>
      </p:pic>
      <p:pic>
        <p:nvPicPr>
          <p:cNvPr id="40" name="Immagine 39" descr="Immagine che contiene Elementi grafici, clipart, design, cartone animato&#10;&#10;Il contenuto generato dall'IA potrebbe non essere corretto.">
            <a:extLst>
              <a:ext uri="{FF2B5EF4-FFF2-40B4-BE49-F238E27FC236}">
                <a16:creationId xmlns:a16="http://schemas.microsoft.com/office/drawing/2014/main" id="{4FE24714-826E-4BDF-6603-9FDF079B98B4}"/>
              </a:ext>
            </a:extLst>
          </p:cNvPr>
          <p:cNvPicPr>
            <a:picLocks noChangeAspect="1"/>
          </p:cNvPicPr>
          <p:nvPr/>
        </p:nvPicPr>
        <p:blipFill>
          <a:blip r:embed="rId4"/>
          <a:srcRect l="77671" t="41027" r="4724" b="39168"/>
          <a:stretch>
            <a:fillRect/>
          </a:stretch>
        </p:blipFill>
        <p:spPr>
          <a:xfrm>
            <a:off x="4102099" y="4394192"/>
            <a:ext cx="914401" cy="1028701"/>
          </a:xfrm>
          <a:prstGeom prst="rect">
            <a:avLst/>
          </a:prstGeom>
        </p:spPr>
      </p:pic>
      <p:pic>
        <p:nvPicPr>
          <p:cNvPr id="41" name="Immagine 40" descr="Immagine che contiene Elementi grafici, clipart, design, cartone animato&#10;&#10;Il contenuto generato dall'IA potrebbe non essere corretto.">
            <a:extLst>
              <a:ext uri="{FF2B5EF4-FFF2-40B4-BE49-F238E27FC236}">
                <a16:creationId xmlns:a16="http://schemas.microsoft.com/office/drawing/2014/main" id="{04108D61-808B-5660-F838-557971209233}"/>
              </a:ext>
            </a:extLst>
          </p:cNvPr>
          <p:cNvPicPr>
            <a:picLocks noChangeAspect="1"/>
          </p:cNvPicPr>
          <p:nvPr/>
        </p:nvPicPr>
        <p:blipFill>
          <a:blip r:embed="rId4"/>
          <a:srcRect l="3423" t="46211" r="76528" b="36674"/>
          <a:stretch>
            <a:fillRect/>
          </a:stretch>
        </p:blipFill>
        <p:spPr>
          <a:xfrm>
            <a:off x="1924050" y="5130789"/>
            <a:ext cx="1041400" cy="889000"/>
          </a:xfrm>
          <a:prstGeom prst="rect">
            <a:avLst/>
          </a:prstGeom>
        </p:spPr>
      </p:pic>
      <p:pic>
        <p:nvPicPr>
          <p:cNvPr id="42" name="Immagine 41" descr="Immagine che contiene Elementi grafici, clipart, design, cartone animato&#10;&#10;Il contenuto generato dall'IA potrebbe non essere corretto.">
            <a:extLst>
              <a:ext uri="{FF2B5EF4-FFF2-40B4-BE49-F238E27FC236}">
                <a16:creationId xmlns:a16="http://schemas.microsoft.com/office/drawing/2014/main" id="{FF199868-CE77-2D4E-2B3E-0841799D15B0}"/>
              </a:ext>
            </a:extLst>
          </p:cNvPr>
          <p:cNvPicPr>
            <a:picLocks noChangeAspect="1"/>
          </p:cNvPicPr>
          <p:nvPr/>
        </p:nvPicPr>
        <p:blipFill>
          <a:blip r:embed="rId4"/>
          <a:srcRect l="77671" t="41027" r="4724" b="39168"/>
          <a:stretch>
            <a:fillRect/>
          </a:stretch>
        </p:blipFill>
        <p:spPr>
          <a:xfrm>
            <a:off x="3067049" y="5245087"/>
            <a:ext cx="914401" cy="1028701"/>
          </a:xfrm>
          <a:prstGeom prst="rect">
            <a:avLst/>
          </a:prstGeom>
        </p:spPr>
      </p:pic>
      <p:pic>
        <p:nvPicPr>
          <p:cNvPr id="43" name="Immagine 42" descr="Immagine che contiene Elementi grafici, clipart, design, cartone animato&#10;&#10;Il contenuto generato dall'IA potrebbe non essere corretto.">
            <a:extLst>
              <a:ext uri="{FF2B5EF4-FFF2-40B4-BE49-F238E27FC236}">
                <a16:creationId xmlns:a16="http://schemas.microsoft.com/office/drawing/2014/main" id="{7F46F23A-0B67-B6FA-2A3C-F38F8BC14A02}"/>
              </a:ext>
            </a:extLst>
          </p:cNvPr>
          <p:cNvPicPr>
            <a:picLocks noChangeAspect="1"/>
          </p:cNvPicPr>
          <p:nvPr/>
        </p:nvPicPr>
        <p:blipFill>
          <a:blip r:embed="rId4"/>
          <a:srcRect l="3423" t="46211" r="76528" b="36674"/>
          <a:stretch>
            <a:fillRect/>
          </a:stretch>
        </p:blipFill>
        <p:spPr>
          <a:xfrm>
            <a:off x="15144750" y="4248151"/>
            <a:ext cx="1041400" cy="889000"/>
          </a:xfrm>
          <a:prstGeom prst="rect">
            <a:avLst/>
          </a:prstGeom>
        </p:spPr>
      </p:pic>
      <p:pic>
        <p:nvPicPr>
          <p:cNvPr id="44" name="Immagine 43" descr="Immagine che contiene Elementi grafici, clipart, design, cartone animato&#10;&#10;Il contenuto generato dall'IA potrebbe non essere corretto.">
            <a:extLst>
              <a:ext uri="{FF2B5EF4-FFF2-40B4-BE49-F238E27FC236}">
                <a16:creationId xmlns:a16="http://schemas.microsoft.com/office/drawing/2014/main" id="{6EE27B94-E787-64EB-7A11-7E4B8A748D04}"/>
              </a:ext>
            </a:extLst>
          </p:cNvPr>
          <p:cNvPicPr>
            <a:picLocks noChangeAspect="1"/>
          </p:cNvPicPr>
          <p:nvPr/>
        </p:nvPicPr>
        <p:blipFill>
          <a:blip r:embed="rId4"/>
          <a:srcRect l="77671" t="41027" r="4724" b="39168"/>
          <a:stretch>
            <a:fillRect/>
          </a:stretch>
        </p:blipFill>
        <p:spPr>
          <a:xfrm>
            <a:off x="16287749" y="4362449"/>
            <a:ext cx="914401" cy="1028701"/>
          </a:xfrm>
          <a:prstGeom prst="rect">
            <a:avLst/>
          </a:prstGeom>
        </p:spPr>
      </p:pic>
      <p:pic>
        <p:nvPicPr>
          <p:cNvPr id="45" name="Immagine 44" descr="Immagine che contiene Elementi grafici, clipart, design, cartone animato&#10;&#10;Il contenuto generato dall'IA potrebbe non essere corretto.">
            <a:extLst>
              <a:ext uri="{FF2B5EF4-FFF2-40B4-BE49-F238E27FC236}">
                <a16:creationId xmlns:a16="http://schemas.microsoft.com/office/drawing/2014/main" id="{2F01FC83-F71A-3DF8-2D70-7B7845BAC51D}"/>
              </a:ext>
            </a:extLst>
          </p:cNvPr>
          <p:cNvPicPr>
            <a:picLocks noChangeAspect="1"/>
          </p:cNvPicPr>
          <p:nvPr/>
        </p:nvPicPr>
        <p:blipFill>
          <a:blip r:embed="rId4"/>
          <a:srcRect l="3423" t="46211" r="76528" b="36674"/>
          <a:stretch>
            <a:fillRect/>
          </a:stretch>
        </p:blipFill>
        <p:spPr>
          <a:xfrm>
            <a:off x="14128750" y="5137151"/>
            <a:ext cx="1041400" cy="889000"/>
          </a:xfrm>
          <a:prstGeom prst="rect">
            <a:avLst/>
          </a:prstGeom>
        </p:spPr>
      </p:pic>
      <p:pic>
        <p:nvPicPr>
          <p:cNvPr id="46" name="Immagine 45" descr="Immagine che contiene Elementi grafici, clipart, design, cartone animato&#10;&#10;Il contenuto generato dall'IA potrebbe non essere corretto.">
            <a:extLst>
              <a:ext uri="{FF2B5EF4-FFF2-40B4-BE49-F238E27FC236}">
                <a16:creationId xmlns:a16="http://schemas.microsoft.com/office/drawing/2014/main" id="{93FF3D6B-D9BB-B0DE-4939-66ADF1E7E47C}"/>
              </a:ext>
            </a:extLst>
          </p:cNvPr>
          <p:cNvPicPr>
            <a:picLocks noChangeAspect="1"/>
          </p:cNvPicPr>
          <p:nvPr/>
        </p:nvPicPr>
        <p:blipFill>
          <a:blip r:embed="rId4"/>
          <a:srcRect l="77671" t="41027" r="4724" b="39168"/>
          <a:stretch>
            <a:fillRect/>
          </a:stretch>
        </p:blipFill>
        <p:spPr>
          <a:xfrm>
            <a:off x="15271749" y="5251449"/>
            <a:ext cx="914401" cy="1028701"/>
          </a:xfrm>
          <a:prstGeom prst="rect">
            <a:avLst/>
          </a:prstGeom>
        </p:spPr>
      </p:pic>
      <p:pic>
        <p:nvPicPr>
          <p:cNvPr id="47" name="Immagine 46" descr="Immagine che contiene Elementi grafici, clipart, design, cartone animato&#10;&#10;Il contenuto generato dall'IA potrebbe non essere corretto.">
            <a:extLst>
              <a:ext uri="{FF2B5EF4-FFF2-40B4-BE49-F238E27FC236}">
                <a16:creationId xmlns:a16="http://schemas.microsoft.com/office/drawing/2014/main" id="{B437A83E-C8A1-69AC-7C44-04AC0F7B56DD}"/>
              </a:ext>
            </a:extLst>
          </p:cNvPr>
          <p:cNvPicPr>
            <a:picLocks noChangeAspect="1"/>
          </p:cNvPicPr>
          <p:nvPr/>
        </p:nvPicPr>
        <p:blipFill>
          <a:blip r:embed="rId4"/>
          <a:srcRect l="3423" t="46211" r="76528" b="36674"/>
          <a:stretch>
            <a:fillRect/>
          </a:stretch>
        </p:blipFill>
        <p:spPr>
          <a:xfrm>
            <a:off x="13150850" y="3917949"/>
            <a:ext cx="1041400" cy="889000"/>
          </a:xfrm>
          <a:prstGeom prst="rect">
            <a:avLst/>
          </a:prstGeom>
        </p:spPr>
      </p:pic>
      <p:pic>
        <p:nvPicPr>
          <p:cNvPr id="48" name="Immagine 47" descr="Immagine che contiene Elementi grafici, clipart, design, cartone animato&#10;&#10;Il contenuto generato dall'IA potrebbe non essere corretto.">
            <a:extLst>
              <a:ext uri="{FF2B5EF4-FFF2-40B4-BE49-F238E27FC236}">
                <a16:creationId xmlns:a16="http://schemas.microsoft.com/office/drawing/2014/main" id="{BF8B7BB7-D88B-5E5A-9B64-5A9F74640E03}"/>
              </a:ext>
            </a:extLst>
          </p:cNvPr>
          <p:cNvPicPr>
            <a:picLocks noChangeAspect="1"/>
          </p:cNvPicPr>
          <p:nvPr/>
        </p:nvPicPr>
        <p:blipFill>
          <a:blip r:embed="rId4"/>
          <a:srcRect l="77671" t="41027" r="4724" b="39168"/>
          <a:stretch>
            <a:fillRect/>
          </a:stretch>
        </p:blipFill>
        <p:spPr>
          <a:xfrm>
            <a:off x="14293849" y="4032247"/>
            <a:ext cx="914401" cy="1028701"/>
          </a:xfrm>
          <a:prstGeom prst="rect">
            <a:avLst/>
          </a:prstGeom>
        </p:spPr>
      </p:pic>
      <p:pic>
        <p:nvPicPr>
          <p:cNvPr id="49" name="Immagine 48" descr="Immagine che contiene Elementi grafici, clipart, design, cartone animato&#10;&#10;Il contenuto generato dall'IA potrebbe non essere corretto.">
            <a:extLst>
              <a:ext uri="{FF2B5EF4-FFF2-40B4-BE49-F238E27FC236}">
                <a16:creationId xmlns:a16="http://schemas.microsoft.com/office/drawing/2014/main" id="{D44CCDD7-2483-2173-D108-65274AF5BD89}"/>
              </a:ext>
            </a:extLst>
          </p:cNvPr>
          <p:cNvPicPr>
            <a:picLocks noChangeAspect="1"/>
          </p:cNvPicPr>
          <p:nvPr/>
        </p:nvPicPr>
        <p:blipFill>
          <a:blip r:embed="rId4"/>
          <a:srcRect l="3423" t="46211" r="76528" b="36674"/>
          <a:stretch>
            <a:fillRect/>
          </a:stretch>
        </p:blipFill>
        <p:spPr>
          <a:xfrm>
            <a:off x="12134850" y="4806948"/>
            <a:ext cx="1041400" cy="889000"/>
          </a:xfrm>
          <a:prstGeom prst="rect">
            <a:avLst/>
          </a:prstGeom>
        </p:spPr>
      </p:pic>
      <p:pic>
        <p:nvPicPr>
          <p:cNvPr id="50" name="Immagine 49" descr="Immagine che contiene Elementi grafici, clipart, design, cartone animato&#10;&#10;Il contenuto generato dall'IA potrebbe non essere corretto.">
            <a:extLst>
              <a:ext uri="{FF2B5EF4-FFF2-40B4-BE49-F238E27FC236}">
                <a16:creationId xmlns:a16="http://schemas.microsoft.com/office/drawing/2014/main" id="{61C89BFF-1403-03D9-DFA6-C73EB61DEC1D}"/>
              </a:ext>
            </a:extLst>
          </p:cNvPr>
          <p:cNvPicPr>
            <a:picLocks noChangeAspect="1"/>
          </p:cNvPicPr>
          <p:nvPr/>
        </p:nvPicPr>
        <p:blipFill>
          <a:blip r:embed="rId4"/>
          <a:srcRect l="77671" t="41027" r="4724" b="39168"/>
          <a:stretch>
            <a:fillRect/>
          </a:stretch>
        </p:blipFill>
        <p:spPr>
          <a:xfrm>
            <a:off x="13277849" y="4921246"/>
            <a:ext cx="914401" cy="1028701"/>
          </a:xfrm>
          <a:prstGeom prst="rect">
            <a:avLst/>
          </a:prstGeom>
        </p:spPr>
      </p:pic>
      <p:pic>
        <p:nvPicPr>
          <p:cNvPr id="51" name="Immagine 50" descr="Immagine che contiene Elementi grafici, clipart, design, cartone animato&#10;&#10;Il contenuto generato dall'IA potrebbe non essere corretto.">
            <a:extLst>
              <a:ext uri="{FF2B5EF4-FFF2-40B4-BE49-F238E27FC236}">
                <a16:creationId xmlns:a16="http://schemas.microsoft.com/office/drawing/2014/main" id="{5B694F62-ABB3-06E7-C274-4E980B653ABF}"/>
              </a:ext>
            </a:extLst>
          </p:cNvPr>
          <p:cNvPicPr>
            <a:picLocks noChangeAspect="1"/>
          </p:cNvPicPr>
          <p:nvPr/>
        </p:nvPicPr>
        <p:blipFill>
          <a:blip r:embed="rId4"/>
          <a:srcRect l="3423" t="46211" r="76528" b="36674"/>
          <a:stretch>
            <a:fillRect/>
          </a:stretch>
        </p:blipFill>
        <p:spPr>
          <a:xfrm>
            <a:off x="11176000" y="3536950"/>
            <a:ext cx="1041400" cy="889000"/>
          </a:xfrm>
          <a:prstGeom prst="rect">
            <a:avLst/>
          </a:prstGeom>
        </p:spPr>
      </p:pic>
      <p:pic>
        <p:nvPicPr>
          <p:cNvPr id="52" name="Immagine 51" descr="Immagine che contiene Elementi grafici, clipart, design, cartone animato&#10;&#10;Il contenuto generato dall'IA potrebbe non essere corretto.">
            <a:extLst>
              <a:ext uri="{FF2B5EF4-FFF2-40B4-BE49-F238E27FC236}">
                <a16:creationId xmlns:a16="http://schemas.microsoft.com/office/drawing/2014/main" id="{4CD89E2B-A3FF-1560-CB01-5A7C3FD193C0}"/>
              </a:ext>
            </a:extLst>
          </p:cNvPr>
          <p:cNvPicPr>
            <a:picLocks noChangeAspect="1"/>
          </p:cNvPicPr>
          <p:nvPr/>
        </p:nvPicPr>
        <p:blipFill>
          <a:blip r:embed="rId4"/>
          <a:srcRect l="77671" t="41027" r="4724" b="39168"/>
          <a:stretch>
            <a:fillRect/>
          </a:stretch>
        </p:blipFill>
        <p:spPr>
          <a:xfrm>
            <a:off x="12318999" y="3651248"/>
            <a:ext cx="914401" cy="1028701"/>
          </a:xfrm>
          <a:prstGeom prst="rect">
            <a:avLst/>
          </a:prstGeom>
        </p:spPr>
      </p:pic>
      <p:pic>
        <p:nvPicPr>
          <p:cNvPr id="53" name="Immagine 52" descr="Immagine che contiene Elementi grafici, clipart, design, cartone animato&#10;&#10;Il contenuto generato dall'IA potrebbe non essere corretto.">
            <a:extLst>
              <a:ext uri="{FF2B5EF4-FFF2-40B4-BE49-F238E27FC236}">
                <a16:creationId xmlns:a16="http://schemas.microsoft.com/office/drawing/2014/main" id="{F231B69C-A716-B742-E3E1-2DF645745B0B}"/>
              </a:ext>
            </a:extLst>
          </p:cNvPr>
          <p:cNvPicPr>
            <a:picLocks noChangeAspect="1"/>
          </p:cNvPicPr>
          <p:nvPr/>
        </p:nvPicPr>
        <p:blipFill>
          <a:blip r:embed="rId4"/>
          <a:srcRect l="3423" t="46211" r="76528" b="36674"/>
          <a:stretch>
            <a:fillRect/>
          </a:stretch>
        </p:blipFill>
        <p:spPr>
          <a:xfrm>
            <a:off x="10026650" y="4387845"/>
            <a:ext cx="1041400" cy="889000"/>
          </a:xfrm>
          <a:prstGeom prst="rect">
            <a:avLst/>
          </a:prstGeom>
        </p:spPr>
      </p:pic>
      <p:pic>
        <p:nvPicPr>
          <p:cNvPr id="54" name="Immagine 53" descr="Immagine che contiene Elementi grafici, clipart, design, cartone animato&#10;&#10;Il contenuto generato dall'IA potrebbe non essere corretto.">
            <a:extLst>
              <a:ext uri="{FF2B5EF4-FFF2-40B4-BE49-F238E27FC236}">
                <a16:creationId xmlns:a16="http://schemas.microsoft.com/office/drawing/2014/main" id="{5F77362B-92B6-5183-9E95-99EA75C16272}"/>
              </a:ext>
            </a:extLst>
          </p:cNvPr>
          <p:cNvPicPr>
            <a:picLocks noChangeAspect="1"/>
          </p:cNvPicPr>
          <p:nvPr/>
        </p:nvPicPr>
        <p:blipFill>
          <a:blip r:embed="rId4"/>
          <a:srcRect l="77671" t="41027" r="4724" b="39168"/>
          <a:stretch>
            <a:fillRect/>
          </a:stretch>
        </p:blipFill>
        <p:spPr>
          <a:xfrm>
            <a:off x="11283949" y="4502143"/>
            <a:ext cx="914401" cy="1028701"/>
          </a:xfrm>
          <a:prstGeom prst="rect">
            <a:avLst/>
          </a:prstGeom>
        </p:spPr>
      </p:pic>
      <p:pic>
        <p:nvPicPr>
          <p:cNvPr id="55" name="Immagine 54" descr="Immagine che contiene Elementi grafici, clipart, design, cartone animato&#10;&#10;Il contenuto generato dall'IA potrebbe non essere corretto.">
            <a:extLst>
              <a:ext uri="{FF2B5EF4-FFF2-40B4-BE49-F238E27FC236}">
                <a16:creationId xmlns:a16="http://schemas.microsoft.com/office/drawing/2014/main" id="{EC8FEA0E-470A-E6A6-2064-68DD87DEE6AE}"/>
              </a:ext>
            </a:extLst>
          </p:cNvPr>
          <p:cNvPicPr>
            <a:picLocks noChangeAspect="1"/>
          </p:cNvPicPr>
          <p:nvPr/>
        </p:nvPicPr>
        <p:blipFill>
          <a:blip r:embed="rId4"/>
          <a:srcRect l="3423" t="46211" r="76528" b="36674"/>
          <a:stretch>
            <a:fillRect/>
          </a:stretch>
        </p:blipFill>
        <p:spPr>
          <a:xfrm>
            <a:off x="13100050" y="6000745"/>
            <a:ext cx="1041400" cy="889000"/>
          </a:xfrm>
          <a:prstGeom prst="rect">
            <a:avLst/>
          </a:prstGeom>
        </p:spPr>
      </p:pic>
      <p:pic>
        <p:nvPicPr>
          <p:cNvPr id="56" name="Immagine 55" descr="Immagine che contiene Elementi grafici, clipart, design, cartone animato&#10;&#10;Il contenuto generato dall'IA potrebbe non essere corretto.">
            <a:extLst>
              <a:ext uri="{FF2B5EF4-FFF2-40B4-BE49-F238E27FC236}">
                <a16:creationId xmlns:a16="http://schemas.microsoft.com/office/drawing/2014/main" id="{077C7281-F2DD-86EE-5684-B37DB7EEE928}"/>
              </a:ext>
            </a:extLst>
          </p:cNvPr>
          <p:cNvPicPr>
            <a:picLocks noChangeAspect="1"/>
          </p:cNvPicPr>
          <p:nvPr/>
        </p:nvPicPr>
        <p:blipFill>
          <a:blip r:embed="rId4"/>
          <a:srcRect l="77671" t="41027" r="4724" b="39168"/>
          <a:stretch>
            <a:fillRect/>
          </a:stretch>
        </p:blipFill>
        <p:spPr>
          <a:xfrm>
            <a:off x="14243049" y="6115043"/>
            <a:ext cx="914401" cy="1028701"/>
          </a:xfrm>
          <a:prstGeom prst="rect">
            <a:avLst/>
          </a:prstGeom>
        </p:spPr>
      </p:pic>
      <p:pic>
        <p:nvPicPr>
          <p:cNvPr id="57" name="Immagine 56" descr="Immagine che contiene Elementi grafici, clipart, design, cartone animato&#10;&#10;Il contenuto generato dall'IA potrebbe non essere corretto.">
            <a:extLst>
              <a:ext uri="{FF2B5EF4-FFF2-40B4-BE49-F238E27FC236}">
                <a16:creationId xmlns:a16="http://schemas.microsoft.com/office/drawing/2014/main" id="{68F48163-E914-66F3-0461-8B90984B8752}"/>
              </a:ext>
            </a:extLst>
          </p:cNvPr>
          <p:cNvPicPr>
            <a:picLocks noChangeAspect="1"/>
          </p:cNvPicPr>
          <p:nvPr/>
        </p:nvPicPr>
        <p:blipFill>
          <a:blip r:embed="rId4"/>
          <a:srcRect l="3423" t="46211" r="76528" b="36674"/>
          <a:stretch>
            <a:fillRect/>
          </a:stretch>
        </p:blipFill>
        <p:spPr>
          <a:xfrm>
            <a:off x="12084050" y="6889745"/>
            <a:ext cx="1041400" cy="889000"/>
          </a:xfrm>
          <a:prstGeom prst="rect">
            <a:avLst/>
          </a:prstGeom>
        </p:spPr>
      </p:pic>
      <p:pic>
        <p:nvPicPr>
          <p:cNvPr id="58" name="Immagine 57" descr="Immagine che contiene Elementi grafici, clipart, design, cartone animato&#10;&#10;Il contenuto generato dall'IA potrebbe non essere corretto.">
            <a:extLst>
              <a:ext uri="{FF2B5EF4-FFF2-40B4-BE49-F238E27FC236}">
                <a16:creationId xmlns:a16="http://schemas.microsoft.com/office/drawing/2014/main" id="{4916416A-F1DF-BEED-59A8-005448EFB3CD}"/>
              </a:ext>
            </a:extLst>
          </p:cNvPr>
          <p:cNvPicPr>
            <a:picLocks noChangeAspect="1"/>
          </p:cNvPicPr>
          <p:nvPr/>
        </p:nvPicPr>
        <p:blipFill>
          <a:blip r:embed="rId4"/>
          <a:srcRect l="77671" t="41027" r="4724" b="39168"/>
          <a:stretch>
            <a:fillRect/>
          </a:stretch>
        </p:blipFill>
        <p:spPr>
          <a:xfrm>
            <a:off x="13227049" y="7004043"/>
            <a:ext cx="914401" cy="1028701"/>
          </a:xfrm>
          <a:prstGeom prst="rect">
            <a:avLst/>
          </a:prstGeom>
        </p:spPr>
      </p:pic>
      <p:pic>
        <p:nvPicPr>
          <p:cNvPr id="59" name="Immagine 58" descr="Immagine che contiene Elementi grafici, clipart, design, cartone animato&#10;&#10;Il contenuto generato dall'IA potrebbe non essere corretto.">
            <a:extLst>
              <a:ext uri="{FF2B5EF4-FFF2-40B4-BE49-F238E27FC236}">
                <a16:creationId xmlns:a16="http://schemas.microsoft.com/office/drawing/2014/main" id="{FBC764A3-C45F-1CBA-F81F-B1354CFE2610}"/>
              </a:ext>
            </a:extLst>
          </p:cNvPr>
          <p:cNvPicPr>
            <a:picLocks noChangeAspect="1"/>
          </p:cNvPicPr>
          <p:nvPr/>
        </p:nvPicPr>
        <p:blipFill>
          <a:blip r:embed="rId4"/>
          <a:srcRect l="3423" t="46211" r="76528" b="36674"/>
          <a:stretch>
            <a:fillRect/>
          </a:stretch>
        </p:blipFill>
        <p:spPr>
          <a:xfrm>
            <a:off x="11106150" y="5670543"/>
            <a:ext cx="1041400" cy="889000"/>
          </a:xfrm>
          <a:prstGeom prst="rect">
            <a:avLst/>
          </a:prstGeom>
        </p:spPr>
      </p:pic>
      <p:pic>
        <p:nvPicPr>
          <p:cNvPr id="60" name="Immagine 59" descr="Immagine che contiene Elementi grafici, clipart, design, cartone animato&#10;&#10;Il contenuto generato dall'IA potrebbe non essere corretto.">
            <a:extLst>
              <a:ext uri="{FF2B5EF4-FFF2-40B4-BE49-F238E27FC236}">
                <a16:creationId xmlns:a16="http://schemas.microsoft.com/office/drawing/2014/main" id="{79250D9B-479E-5059-AF0C-CE547669F58D}"/>
              </a:ext>
            </a:extLst>
          </p:cNvPr>
          <p:cNvPicPr>
            <a:picLocks noChangeAspect="1"/>
          </p:cNvPicPr>
          <p:nvPr/>
        </p:nvPicPr>
        <p:blipFill>
          <a:blip r:embed="rId4"/>
          <a:srcRect l="77671" t="41027" r="4724" b="39168"/>
          <a:stretch>
            <a:fillRect/>
          </a:stretch>
        </p:blipFill>
        <p:spPr>
          <a:xfrm>
            <a:off x="12249149" y="5784841"/>
            <a:ext cx="914401" cy="1028701"/>
          </a:xfrm>
          <a:prstGeom prst="rect">
            <a:avLst/>
          </a:prstGeom>
        </p:spPr>
      </p:pic>
      <p:pic>
        <p:nvPicPr>
          <p:cNvPr id="61" name="Immagine 60" descr="Immagine che contiene Elementi grafici, clipart, design, cartone animato&#10;&#10;Il contenuto generato dall'IA potrebbe non essere corretto.">
            <a:extLst>
              <a:ext uri="{FF2B5EF4-FFF2-40B4-BE49-F238E27FC236}">
                <a16:creationId xmlns:a16="http://schemas.microsoft.com/office/drawing/2014/main" id="{4181ECED-3254-9A4D-BEC6-5A99CDEAEC4C}"/>
              </a:ext>
            </a:extLst>
          </p:cNvPr>
          <p:cNvPicPr>
            <a:picLocks noChangeAspect="1"/>
          </p:cNvPicPr>
          <p:nvPr/>
        </p:nvPicPr>
        <p:blipFill>
          <a:blip r:embed="rId4"/>
          <a:srcRect l="3423" t="46211" r="76528" b="36674"/>
          <a:stretch>
            <a:fillRect/>
          </a:stretch>
        </p:blipFill>
        <p:spPr>
          <a:xfrm>
            <a:off x="10090150" y="6559542"/>
            <a:ext cx="1041400" cy="889000"/>
          </a:xfrm>
          <a:prstGeom prst="rect">
            <a:avLst/>
          </a:prstGeom>
        </p:spPr>
      </p:pic>
      <p:pic>
        <p:nvPicPr>
          <p:cNvPr id="62" name="Immagine 61" descr="Immagine che contiene Elementi grafici, clipart, design, cartone animato&#10;&#10;Il contenuto generato dall'IA potrebbe non essere corretto.">
            <a:extLst>
              <a:ext uri="{FF2B5EF4-FFF2-40B4-BE49-F238E27FC236}">
                <a16:creationId xmlns:a16="http://schemas.microsoft.com/office/drawing/2014/main" id="{DCACAF4F-40C1-3104-E12B-65DA0E5EE0AD}"/>
              </a:ext>
            </a:extLst>
          </p:cNvPr>
          <p:cNvPicPr>
            <a:picLocks noChangeAspect="1"/>
          </p:cNvPicPr>
          <p:nvPr/>
        </p:nvPicPr>
        <p:blipFill>
          <a:blip r:embed="rId4"/>
          <a:srcRect l="77671" t="41027" r="4724" b="39168"/>
          <a:stretch>
            <a:fillRect/>
          </a:stretch>
        </p:blipFill>
        <p:spPr>
          <a:xfrm>
            <a:off x="11233149" y="6673840"/>
            <a:ext cx="914401" cy="1028701"/>
          </a:xfrm>
          <a:prstGeom prst="rect">
            <a:avLst/>
          </a:prstGeom>
        </p:spPr>
      </p:pic>
      <p:pic>
        <p:nvPicPr>
          <p:cNvPr id="63" name="Immagine 62" descr="Immagine che contiene Elementi grafici, clipart, design, cartone animato&#10;&#10;Il contenuto generato dall'IA potrebbe non essere corretto.">
            <a:extLst>
              <a:ext uri="{FF2B5EF4-FFF2-40B4-BE49-F238E27FC236}">
                <a16:creationId xmlns:a16="http://schemas.microsoft.com/office/drawing/2014/main" id="{47C65B2F-EE61-7881-535D-350185F4F821}"/>
              </a:ext>
            </a:extLst>
          </p:cNvPr>
          <p:cNvPicPr>
            <a:picLocks noChangeAspect="1"/>
          </p:cNvPicPr>
          <p:nvPr/>
        </p:nvPicPr>
        <p:blipFill>
          <a:blip r:embed="rId4"/>
          <a:srcRect l="3423" t="46211" r="76528" b="36674"/>
          <a:stretch>
            <a:fillRect/>
          </a:stretch>
        </p:blipFill>
        <p:spPr>
          <a:xfrm>
            <a:off x="9131300" y="5289544"/>
            <a:ext cx="1041400" cy="889000"/>
          </a:xfrm>
          <a:prstGeom prst="rect">
            <a:avLst/>
          </a:prstGeom>
        </p:spPr>
      </p:pic>
      <p:pic>
        <p:nvPicPr>
          <p:cNvPr id="64" name="Immagine 63" descr="Immagine che contiene Elementi grafici, clipart, design, cartone animato&#10;&#10;Il contenuto generato dall'IA potrebbe non essere corretto.">
            <a:extLst>
              <a:ext uri="{FF2B5EF4-FFF2-40B4-BE49-F238E27FC236}">
                <a16:creationId xmlns:a16="http://schemas.microsoft.com/office/drawing/2014/main" id="{75073059-AB75-1956-4A10-2F47AF3BECAF}"/>
              </a:ext>
            </a:extLst>
          </p:cNvPr>
          <p:cNvPicPr>
            <a:picLocks noChangeAspect="1"/>
          </p:cNvPicPr>
          <p:nvPr/>
        </p:nvPicPr>
        <p:blipFill>
          <a:blip r:embed="rId4"/>
          <a:srcRect l="77671" t="41027" r="4724" b="39168"/>
          <a:stretch>
            <a:fillRect/>
          </a:stretch>
        </p:blipFill>
        <p:spPr>
          <a:xfrm>
            <a:off x="10274299" y="5403842"/>
            <a:ext cx="914401" cy="1028701"/>
          </a:xfrm>
          <a:prstGeom prst="rect">
            <a:avLst/>
          </a:prstGeom>
        </p:spPr>
      </p:pic>
      <p:pic>
        <p:nvPicPr>
          <p:cNvPr id="65" name="Immagine 64" descr="Immagine che contiene Elementi grafici, clipart, design, cartone animato&#10;&#10;Il contenuto generato dall'IA potrebbe non essere corretto.">
            <a:extLst>
              <a:ext uri="{FF2B5EF4-FFF2-40B4-BE49-F238E27FC236}">
                <a16:creationId xmlns:a16="http://schemas.microsoft.com/office/drawing/2014/main" id="{C9DE5ED6-CB83-AD66-BFD8-1DCBA68D3A18}"/>
              </a:ext>
            </a:extLst>
          </p:cNvPr>
          <p:cNvPicPr>
            <a:picLocks noChangeAspect="1"/>
          </p:cNvPicPr>
          <p:nvPr/>
        </p:nvPicPr>
        <p:blipFill>
          <a:blip r:embed="rId4"/>
          <a:srcRect l="3423" t="46211" r="76528" b="36674"/>
          <a:stretch>
            <a:fillRect/>
          </a:stretch>
        </p:blipFill>
        <p:spPr>
          <a:xfrm>
            <a:off x="8096250" y="6140439"/>
            <a:ext cx="1041400" cy="889000"/>
          </a:xfrm>
          <a:prstGeom prst="rect">
            <a:avLst/>
          </a:prstGeom>
        </p:spPr>
      </p:pic>
      <p:pic>
        <p:nvPicPr>
          <p:cNvPr id="66" name="Immagine 65" descr="Immagine che contiene Elementi grafici, clipart, design, cartone animato&#10;&#10;Il contenuto generato dall'IA potrebbe non essere corretto.">
            <a:extLst>
              <a:ext uri="{FF2B5EF4-FFF2-40B4-BE49-F238E27FC236}">
                <a16:creationId xmlns:a16="http://schemas.microsoft.com/office/drawing/2014/main" id="{C164D77A-A9F0-E0C4-9078-5C87F13D0EC0}"/>
              </a:ext>
            </a:extLst>
          </p:cNvPr>
          <p:cNvPicPr>
            <a:picLocks noChangeAspect="1"/>
          </p:cNvPicPr>
          <p:nvPr/>
        </p:nvPicPr>
        <p:blipFill>
          <a:blip r:embed="rId4"/>
          <a:srcRect l="77671" t="41027" r="4724" b="39168"/>
          <a:stretch>
            <a:fillRect/>
          </a:stretch>
        </p:blipFill>
        <p:spPr>
          <a:xfrm>
            <a:off x="9239249" y="6254737"/>
            <a:ext cx="914401" cy="1028701"/>
          </a:xfrm>
          <a:prstGeom prst="rect">
            <a:avLst/>
          </a:prstGeom>
        </p:spPr>
      </p:pic>
      <p:sp>
        <p:nvSpPr>
          <p:cNvPr id="68" name="CasellaDiTesto 67">
            <a:extLst>
              <a:ext uri="{FF2B5EF4-FFF2-40B4-BE49-F238E27FC236}">
                <a16:creationId xmlns:a16="http://schemas.microsoft.com/office/drawing/2014/main" id="{D3D13899-A236-5C16-AB73-9C9E9A59C9C5}"/>
              </a:ext>
            </a:extLst>
          </p:cNvPr>
          <p:cNvSpPr txBox="1"/>
          <p:nvPr/>
        </p:nvSpPr>
        <p:spPr>
          <a:xfrm>
            <a:off x="8705849" y="9856255"/>
            <a:ext cx="9144000" cy="307777"/>
          </a:xfrm>
          <a:prstGeom prst="rect">
            <a:avLst/>
          </a:prstGeom>
          <a:noFill/>
        </p:spPr>
        <p:txBody>
          <a:bodyPr wrap="square">
            <a:spAutoFit/>
          </a:bodyPr>
          <a:lstStyle/>
          <a:p>
            <a:pPr algn="r"/>
            <a:r>
              <a:rPr lang="en-US" dirty="0"/>
              <a:t>Source: https://digital-strategy.ec.europa.eu/en/events/meeting-media-literacy-expert-group</a:t>
            </a:r>
          </a:p>
        </p:txBody>
      </p:sp>
    </p:spTree>
    <p:extLst>
      <p:ext uri="{BB962C8B-B14F-4D97-AF65-F5344CB8AC3E}">
        <p14:creationId xmlns:p14="http://schemas.microsoft.com/office/powerpoint/2010/main" val="7546005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E2C39-D04B-B372-759C-A66A402620D7}"/>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0466F83A-C886-4209-31B9-3614D06FB577}"/>
              </a:ext>
            </a:extLst>
          </p:cNvPr>
          <p:cNvSpPr>
            <a:spLocks noGrp="1"/>
          </p:cNvSpPr>
          <p:nvPr>
            <p:ph type="ctrTitle"/>
          </p:nvPr>
        </p:nvSpPr>
        <p:spPr>
          <a:xfrm>
            <a:off x="2693442" y="356216"/>
            <a:ext cx="14748395" cy="1470025"/>
          </a:xfrm>
        </p:spPr>
        <p:txBody>
          <a:bodyPr>
            <a:normAutofit/>
          </a:bodyPr>
          <a:lstStyle/>
          <a:p>
            <a:r>
              <a:rPr lang="en-US" dirty="0">
                <a:latin typeface="Bricolage Grotesque" panose="020B0604020202020204" charset="0"/>
              </a:rPr>
              <a:t>How to combat </a:t>
            </a:r>
            <a:br>
              <a:rPr lang="en-US" dirty="0">
                <a:latin typeface="Bricolage Grotesque" panose="020B0604020202020204" charset="0"/>
              </a:rPr>
            </a:br>
            <a:r>
              <a:rPr lang="en-US" dirty="0">
                <a:latin typeface="Bricolage Grotesque" panose="020B0604020202020204" charset="0"/>
              </a:rPr>
              <a:t>Disinformation / Misinformation.</a:t>
            </a:r>
            <a:endParaRPr lang="el-GR" dirty="0"/>
          </a:p>
        </p:txBody>
      </p:sp>
      <p:sp>
        <p:nvSpPr>
          <p:cNvPr id="3" name="Υπότιτλος 2">
            <a:extLst>
              <a:ext uri="{FF2B5EF4-FFF2-40B4-BE49-F238E27FC236}">
                <a16:creationId xmlns:a16="http://schemas.microsoft.com/office/drawing/2014/main" id="{46058A2E-E36B-46B8-1F37-F3309DDE4A67}"/>
              </a:ext>
            </a:extLst>
          </p:cNvPr>
          <p:cNvSpPr>
            <a:spLocks noGrp="1"/>
          </p:cNvSpPr>
          <p:nvPr>
            <p:ph type="subTitle" idx="1"/>
          </p:nvPr>
        </p:nvSpPr>
        <p:spPr>
          <a:xfrm>
            <a:off x="1013345" y="2155708"/>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Disinformation:</a:t>
            </a:r>
          </a:p>
          <a:p>
            <a:pPr marL="482600" indent="-457200" algn="l">
              <a:lnSpc>
                <a:spcPct val="170000"/>
              </a:lnSpc>
              <a:buFontTx/>
              <a:buChar char="-"/>
            </a:pPr>
            <a:r>
              <a:rPr lang="en-US" dirty="0">
                <a:solidFill>
                  <a:schemeClr val="tx1"/>
                </a:solidFill>
                <a:latin typeface="Bricolage Grotesque" panose="020B0604020202020204" charset="0"/>
              </a:rPr>
              <a:t>false information spread deliberately to deceive. It is created with the purpose of causing harm or advancing an agenda</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Misinformation: </a:t>
            </a:r>
          </a:p>
          <a:p>
            <a:pPr marL="482600" indent="-457200" algn="l">
              <a:lnSpc>
                <a:spcPct val="170000"/>
              </a:lnSpc>
              <a:buFontTx/>
              <a:buChar char="-"/>
            </a:pPr>
            <a:r>
              <a:rPr lang="en-US" dirty="0">
                <a:solidFill>
                  <a:schemeClr val="tx1"/>
                </a:solidFill>
                <a:latin typeface="Bricolage Grotesque" panose="020B0604020202020204" charset="0"/>
              </a:rPr>
              <a:t>false information spread without harmful intent. It is often shared by well-meaning people who believe it's true</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03401FCD-3EF6-FB09-3510-7FD94140AAD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DE034B4-24F2-CE59-BF94-7BC549DA074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9557E98-ED16-DD95-201A-FF0432F2A7B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322A57A6-56E4-38F6-3AFB-B2E8EDEBAC9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6B7F66C-7404-1E2E-2D70-C683AE981C5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A7D701-B649-373B-A5CF-966B2F4F5E1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341F55A-EE4A-D938-0D94-638D6DF3AD4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6006E7C-3762-A20D-B2B4-66E13D7962F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7C472FA-30B1-5DF9-5DBA-9C7917AA19C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202422E-5BA0-4E86-5B49-E14082C1023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Tree>
    <p:extLst>
      <p:ext uri="{BB962C8B-B14F-4D97-AF65-F5344CB8AC3E}">
        <p14:creationId xmlns:p14="http://schemas.microsoft.com/office/powerpoint/2010/main" val="2150864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574FF-A5DB-EDD6-97ED-7A7A7538D29A}"/>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5D4CD901-0490-CE1E-A85C-FC6C7E485B55}"/>
              </a:ext>
            </a:extLst>
          </p:cNvPr>
          <p:cNvSpPr>
            <a:spLocks noGrp="1"/>
          </p:cNvSpPr>
          <p:nvPr>
            <p:ph type="subTitle" idx="1"/>
          </p:nvPr>
        </p:nvSpPr>
        <p:spPr>
          <a:xfrm>
            <a:off x="1013345" y="2155708"/>
            <a:ext cx="10300114" cy="3376797"/>
          </a:xfrm>
        </p:spPr>
        <p:txBody>
          <a:bodyPr>
            <a:noAutofit/>
          </a:bodyPr>
          <a:lstStyle/>
          <a:p>
            <a:pPr marL="25400" indent="0" algn="l">
              <a:lnSpc>
                <a:spcPct val="170000"/>
              </a:lnSpc>
            </a:pPr>
            <a:r>
              <a:rPr lang="en-US" dirty="0">
                <a:solidFill>
                  <a:schemeClr val="tx1"/>
                </a:solidFill>
                <a:latin typeface="Bricolage Grotesque" panose="020B0604020202020204" charset="0"/>
              </a:rPr>
              <a:t>Disinformation:</a:t>
            </a:r>
          </a:p>
          <a:p>
            <a:pPr marL="482600" indent="-457200" algn="l">
              <a:lnSpc>
                <a:spcPct val="170000"/>
              </a:lnSpc>
              <a:buFontTx/>
              <a:buChar char="-"/>
            </a:pPr>
            <a:r>
              <a:rPr lang="en-US" dirty="0">
                <a:solidFill>
                  <a:schemeClr val="tx1"/>
                </a:solidFill>
                <a:latin typeface="Bricolage Grotesque" panose="020B0604020202020204" charset="0"/>
              </a:rPr>
              <a:t>false information spread deliberately to deceive. It is created with the purpose of causing harm or advancing an agenda</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Misinformation: </a:t>
            </a:r>
          </a:p>
          <a:p>
            <a:pPr marL="482600" indent="-457200" algn="l">
              <a:lnSpc>
                <a:spcPct val="170000"/>
              </a:lnSpc>
              <a:buFontTx/>
              <a:buChar char="-"/>
            </a:pPr>
            <a:r>
              <a:rPr lang="en-US" dirty="0">
                <a:solidFill>
                  <a:schemeClr val="tx1"/>
                </a:solidFill>
                <a:latin typeface="Bricolage Grotesque" panose="020B0604020202020204" charset="0"/>
              </a:rPr>
              <a:t>false information spread without harmful intent. It is often shared by well-meaning people who believe it's true</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8D9FB317-D86B-61B5-CCD4-DA4E72A4C92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C56CE6C-EE2A-7D05-4777-59E09BE52A3E}"/>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68896A3-BCEB-5F9C-1108-6156A89E242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4F16DCD-6E4E-8CD2-B5F6-A359E28CA1E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F3FD7BC-8D3A-0E5B-FEE2-3D33F3CA0D7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023595C-69B5-1420-BBC3-6867E337F9B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1EF3C06-94C0-0871-4FF7-0CA35D56B077}"/>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AB29C5FF-9929-8DC3-D9FD-39A23BC4DF8C}"/>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B4DC89A-787E-3D28-6BC9-47F820C18AA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C2CF1F6-66A4-BEF6-CF1C-9080A6D69CF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4" name="Parentesi graffa chiusa 13">
            <a:extLst>
              <a:ext uri="{FF2B5EF4-FFF2-40B4-BE49-F238E27FC236}">
                <a16:creationId xmlns:a16="http://schemas.microsoft.com/office/drawing/2014/main" id="{7930908A-6ABC-EF1C-EF8E-F365BD09B246}"/>
              </a:ext>
            </a:extLst>
          </p:cNvPr>
          <p:cNvSpPr/>
          <p:nvPr/>
        </p:nvSpPr>
        <p:spPr>
          <a:xfrm>
            <a:off x="11313459" y="2294626"/>
            <a:ext cx="970556" cy="743597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15" name="Υπότιτλος 2">
            <a:extLst>
              <a:ext uri="{FF2B5EF4-FFF2-40B4-BE49-F238E27FC236}">
                <a16:creationId xmlns:a16="http://schemas.microsoft.com/office/drawing/2014/main" id="{29E8D03C-0C7D-B8CD-A330-4302CAE3C5F6}"/>
              </a:ext>
            </a:extLst>
          </p:cNvPr>
          <p:cNvSpPr txBox="1">
            <a:spLocks/>
          </p:cNvSpPr>
          <p:nvPr/>
        </p:nvSpPr>
        <p:spPr>
          <a:xfrm>
            <a:off x="12518107" y="5398523"/>
            <a:ext cx="4756548" cy="147002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them </a:t>
            </a:r>
            <a:endParaRPr lang="en-GB" dirty="0">
              <a:solidFill>
                <a:schemeClr val="tx1"/>
              </a:solidFill>
              <a:latin typeface="Bricolage Grotesque" panose="020B0604020202020204" charset="0"/>
            </a:endParaRPr>
          </a:p>
        </p:txBody>
      </p:sp>
      <p:sp>
        <p:nvSpPr>
          <p:cNvPr id="18" name="Τίτλος 1">
            <a:extLst>
              <a:ext uri="{FF2B5EF4-FFF2-40B4-BE49-F238E27FC236}">
                <a16:creationId xmlns:a16="http://schemas.microsoft.com/office/drawing/2014/main" id="{002FB2C2-EDE8-B449-7650-46C882697DEE}"/>
              </a:ext>
            </a:extLst>
          </p:cNvPr>
          <p:cNvSpPr txBox="1">
            <a:spLocks/>
          </p:cNvSpPr>
          <p:nvPr/>
        </p:nvSpPr>
        <p:spPr>
          <a:xfrm>
            <a:off x="2693442" y="356216"/>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How to combat </a:t>
            </a:r>
            <a:br>
              <a:rPr lang="en-US">
                <a:latin typeface="Bricolage Grotesque" panose="020B0604020202020204" charset="0"/>
              </a:rPr>
            </a:br>
            <a:r>
              <a:rPr lang="en-US">
                <a:latin typeface="Bricolage Grotesque" panose="020B0604020202020204" charset="0"/>
              </a:rPr>
              <a:t>Disinformation / Misinformation.</a:t>
            </a:r>
            <a:endParaRPr lang="el-GR" dirty="0"/>
          </a:p>
        </p:txBody>
      </p:sp>
    </p:spTree>
    <p:extLst>
      <p:ext uri="{BB962C8B-B14F-4D97-AF65-F5344CB8AC3E}">
        <p14:creationId xmlns:p14="http://schemas.microsoft.com/office/powerpoint/2010/main" val="9560316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B126E-79EF-56C7-B326-97538216B69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537D1AC-3676-8DD2-9089-C86FEEAC856F}"/>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An Ecosystem approach</a:t>
            </a:r>
            <a:endParaRPr lang="el-GR" dirty="0"/>
          </a:p>
        </p:txBody>
      </p:sp>
      <p:sp>
        <p:nvSpPr>
          <p:cNvPr id="4" name="Google Shape;118;p2">
            <a:extLst>
              <a:ext uri="{FF2B5EF4-FFF2-40B4-BE49-F238E27FC236}">
                <a16:creationId xmlns:a16="http://schemas.microsoft.com/office/drawing/2014/main" id="{EE0B1E70-BFBD-56CD-C98E-03754AF35AE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96D79D3-1503-8040-453B-78C5F92930C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A0A8641-4912-8B2C-5A12-9785C15EF73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3706F81-1CD7-8DB2-31A1-9ED2BD3F0DD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DD16E69-9FE5-A6EC-06EB-54A7A2EA9E5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467E485-C8E9-E0BF-5908-7ED2C35A05D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E021C9-E17F-63AE-5869-2D932585A80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AD522C9-AC6F-E8C9-8F25-9484E0CCDD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2AB6649-2DFE-8C29-6F0B-D0558650117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C7F3419-5172-C22E-DB03-514D9427CB7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CEDEE93-9849-DBC1-F490-791D78CBC16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32" b="90000" l="4441" r="90954">
                        <a14:foregroundMark x1="12829" y1="72540" x2="12829" y2="72540"/>
                        <a14:foregroundMark x1="23684" y1="64286" x2="23684" y2="64286"/>
                        <a14:foregroundMark x1="13322" y1="56825" x2="13322" y2="56825"/>
                        <a14:foregroundMark x1="14803" y1="60635" x2="14803" y2="60635"/>
                        <a14:foregroundMark x1="14803" y1="60635" x2="14803" y2="60635"/>
                        <a14:foregroundMark x1="18092" y1="55556" x2="18092" y2="55556"/>
                        <a14:foregroundMark x1="20888" y1="60317" x2="20888" y2="60317"/>
                        <a14:foregroundMark x1="21217" y1="51746" x2="21217" y2="51746"/>
                        <a14:foregroundMark x1="24013" y1="48730" x2="24013" y2="48730"/>
                        <a14:foregroundMark x1="20559" y1="54127" x2="20559" y2="54127"/>
                        <a14:foregroundMark x1="20395" y1="53492" x2="20395" y2="53492"/>
                        <a14:foregroundMark x1="18092" y1="54762" x2="18092" y2="54762"/>
                        <a14:foregroundMark x1="20888" y1="62063" x2="20888" y2="62063"/>
                        <a14:foregroundMark x1="20395" y1="61587" x2="20395" y2="61587"/>
                        <a14:foregroundMark x1="29112" y1="62222" x2="29112" y2="62222"/>
                        <a14:foregroundMark x1="29112" y1="63492" x2="29112" y2="63492"/>
                        <a14:foregroundMark x1="20888" y1="60476" x2="20888" y2="60476"/>
                        <a14:foregroundMark x1="23355" y1="60476" x2="23355" y2="60476"/>
                        <a14:foregroundMark x1="14967" y1="44127" x2="14967" y2="44127"/>
                        <a14:foregroundMark x1="12500" y1="43175" x2="12500" y2="43175"/>
                        <a14:foregroundMark x1="17270" y1="45556" x2="17270" y2="45556"/>
                        <a14:foregroundMark x1="17270" y1="45556" x2="16941" y2="45714"/>
                        <a14:foregroundMark x1="19737" y1="60000" x2="19737" y2="60000"/>
                        <a14:foregroundMark x1="17270" y1="60794" x2="8224" y2="60794"/>
                        <a14:foregroundMark x1="10691" y1="63651" x2="10691" y2="63651"/>
                        <a14:foregroundMark x1="10691" y1="63810" x2="11020" y2="61429"/>
                        <a14:foregroundMark x1="8717" y1="58571" x2="15625" y2="60794"/>
                        <a14:foregroundMark x1="15625" y1="60794" x2="15625" y2="60794"/>
                        <a14:foregroundMark x1="12500" y1="60635" x2="16776" y2="59841"/>
                        <a14:foregroundMark x1="15296" y1="56032" x2="15625" y2="59048"/>
                        <a14:foregroundMark x1="10526" y1="56984" x2="10526" y2="56984"/>
                        <a14:foregroundMark x1="20724" y1="53175" x2="20724" y2="53175"/>
                        <a14:foregroundMark x1="19572" y1="45238" x2="19572" y2="45238"/>
                        <a14:foregroundMark x1="19572" y1="45238" x2="15296" y2="46508"/>
                        <a14:foregroundMark x1="7895" y1="58730" x2="13158" y2="61746"/>
                        <a14:foregroundMark x1="13158" y1="61746" x2="8224" y2="59048"/>
                        <a14:foregroundMark x1="55757" y1="17460" x2="55757" y2="18095"/>
                        <a14:foregroundMark x1="55757" y1="18095" x2="55757" y2="18095"/>
                        <a14:foregroundMark x1="55757" y1="18095" x2="55757" y2="18095"/>
                        <a14:foregroundMark x1="51645" y1="26984" x2="51645" y2="26825"/>
                        <a14:foregroundMark x1="72368" y1="32063" x2="83388" y2="35238"/>
                        <a14:foregroundMark x1="83388" y1="35238" x2="74178" y2="36032"/>
                        <a14:foregroundMark x1="74178" y1="36032" x2="72368" y2="32222"/>
                        <a14:foregroundMark x1="74342" y1="42540" x2="87500" y2="51587"/>
                        <a14:foregroundMark x1="87500" y1="51587" x2="71711" y2="56032"/>
                        <a14:foregroundMark x1="71711" y1="56032" x2="73684" y2="42857"/>
                        <a14:foregroundMark x1="73684" y1="42857" x2="74178" y2="43492"/>
                        <a14:foregroundMark x1="45395" y1="11111" x2="59211" y2="17302"/>
                        <a14:foregroundMark x1="59211" y1="17302" x2="54770" y2="24444"/>
                        <a14:foregroundMark x1="54770" y1="24444" x2="48191" y2="12698"/>
                        <a14:foregroundMark x1="39967" y1="9365" x2="39967" y2="10000"/>
                        <a14:foregroundMark x1="56908" y1="8571" x2="56908" y2="8571"/>
                        <a14:foregroundMark x1="41776" y1="8254" x2="41776" y2="8254"/>
                        <a14:foregroundMark x1="26974" y1="14444" x2="26974" y2="14444"/>
                        <a14:foregroundMark x1="26974" y1="14444" x2="41612" y2="23810"/>
                        <a14:foregroundMark x1="41612" y1="23810" x2="34211" y2="14921"/>
                        <a14:foregroundMark x1="34211" y1="14921" x2="26974" y2="14603"/>
                        <a14:foregroundMark x1="26974" y1="14603" x2="26809" y2="14603"/>
                        <a14:foregroundMark x1="21546" y1="18254" x2="29934" y2="29365"/>
                        <a14:foregroundMark x1="29934" y1="29365" x2="24178" y2="25079"/>
                        <a14:foregroundMark x1="24178" y1="25079" x2="17763" y2="22698"/>
                        <a14:foregroundMark x1="17763" y1="22698" x2="22204" y2="17937"/>
                        <a14:foregroundMark x1="22204" y1="17937" x2="22533" y2="18730"/>
                        <a14:foregroundMark x1="16283" y1="17460" x2="15954" y2="18571"/>
                        <a14:foregroundMark x1="90296" y1="50635" x2="90461" y2="56984"/>
                        <a14:foregroundMark x1="90461" y1="56984" x2="90461" y2="50317"/>
                        <a14:foregroundMark x1="90461" y1="50317" x2="90789" y2="49683"/>
                        <a14:foregroundMark x1="90954" y1="37460" x2="90954" y2="37460"/>
                        <a14:foregroundMark x1="7566" y1="46508" x2="14803" y2="47937"/>
                        <a14:foregroundMark x1="14803" y1="47937" x2="8388" y2="48730"/>
                        <a14:foregroundMark x1="8388" y1="48730" x2="10526" y2="37143"/>
                        <a14:foregroundMark x1="10526" y1="37143" x2="12829" y2="39048"/>
                        <a14:foregroundMark x1="6414" y1="43175" x2="6086" y2="42857"/>
                        <a14:foregroundMark x1="9046" y1="29206" x2="18421" y2="35238"/>
                        <a14:foregroundMark x1="18421" y1="35238" x2="15132" y2="28730"/>
                        <a14:foregroundMark x1="15132" y1="28730" x2="9211" y2="29365"/>
                        <a14:foregroundMark x1="18421" y1="27302" x2="18421" y2="27302"/>
                        <a14:foregroundMark x1="17928" y1="28254" x2="17928" y2="28254"/>
                        <a14:foregroundMark x1="32072" y1="31746" x2="32072" y2="31746"/>
                        <a14:foregroundMark x1="32072" y1="25397" x2="32072" y2="25397"/>
                        <a14:foregroundMark x1="14309" y1="59524" x2="14309" y2="59524"/>
                        <a14:foregroundMark x1="14145" y1="72222" x2="14145" y2="72222"/>
                        <a14:foregroundMark x1="14145" y1="72222" x2="19572" y2="74603"/>
                        <a14:foregroundMark x1="19572" y1="74603" x2="14474" y2="72540"/>
                        <a14:foregroundMark x1="4605" y1="53492" x2="4605" y2="53492"/>
                        <a14:foregroundMark x1="24507" y1="36984" x2="24507" y2="36984"/>
                        <a14:foregroundMark x1="26645" y1="41429" x2="26645" y2="41429"/>
                        <a14:foregroundMark x1="27138" y1="42857" x2="27138" y2="42857"/>
                        <a14:foregroundMark x1="65789" y1="10952" x2="65789" y2="10952"/>
                        <a14:foregroundMark x1="65625" y1="8889" x2="65625" y2="8889"/>
                        <a14:foregroundMark x1="68750" y1="9206" x2="68750" y2="9206"/>
                        <a14:foregroundMark x1="68750" y1="10952" x2="68750" y2="10952"/>
                        <a14:foregroundMark x1="20230" y1="12698" x2="20230" y2="12698"/>
                        <a14:foregroundMark x1="19572" y1="12540" x2="19572" y2="12540"/>
                        <a14:foregroundMark x1="23191" y1="12698" x2="23191" y2="12698"/>
                        <a14:foregroundMark x1="21875" y1="12698" x2="21875" y2="12698"/>
                        <a14:foregroundMark x1="20230" y1="12698" x2="20230" y2="12698"/>
                        <a14:foregroundMark x1="20888" y1="12698" x2="20888" y2="12698"/>
                        <a14:foregroundMark x1="21546" y1="13016" x2="21546" y2="13016"/>
                        <a14:foregroundMark x1="35197" y1="6508" x2="35197" y2="6508"/>
                        <a14:foregroundMark x1="35197" y1="8254" x2="35197" y2="8254"/>
                        <a14:foregroundMark x1="35197" y1="7619" x2="35197" y2="7619"/>
                        <a14:foregroundMark x1="40296" y1="6032" x2="40296" y2="6032"/>
                        <a14:foregroundMark x1="65789" y1="6508" x2="65789" y2="6508"/>
                        <a14:foregroundMark x1="65789" y1="14127" x2="65789" y2="14127"/>
                        <a14:foregroundMark x1="69737" y1="10476" x2="69737" y2="10476"/>
                        <a14:foregroundMark x1="67763" y1="10476" x2="67763" y2="10476"/>
                        <a14:foregroundMark x1="79934" y1="20317" x2="79934" y2="20317"/>
                        <a14:foregroundMark x1="82072" y1="20159" x2="82072" y2="20159"/>
                        <a14:foregroundMark x1="81579" y1="20159" x2="81579" y2="20159"/>
                        <a14:foregroundMark x1="81086" y1="20635" x2="81086" y2="20635"/>
                        <a14:foregroundMark x1="81086" y1="20476" x2="81086" y2="20476"/>
                        <a14:foregroundMark x1="10526" y1="23651" x2="10526" y2="23651"/>
                        <a14:foregroundMark x1="12336" y1="23651" x2="12336" y2="23651"/>
                        <a14:foregroundMark x1="12336" y1="23333" x2="12336" y2="23333"/>
                        <a14:foregroundMark x1="13322" y1="23333" x2="13322" y2="23333"/>
                        <a14:foregroundMark x1="26480" y1="79365" x2="26480" y2="79365"/>
                        <a14:backgroundMark x1="47368" y1="46032" x2="47368" y2="46032"/>
                        <a14:backgroundMark x1="16941" y1="27143" x2="16941" y2="27143"/>
                      </a14:backgroundRemoval>
                    </a14:imgEffect>
                  </a14:imgLayer>
                </a14:imgProps>
              </a:ext>
            </a:extLst>
          </a:blip>
          <a:srcRect b="13283"/>
          <a:stretch>
            <a:fillRect/>
          </a:stretch>
        </p:blipFill>
        <p:spPr>
          <a:xfrm>
            <a:off x="5531491" y="1809750"/>
            <a:ext cx="9540870" cy="8572964"/>
          </a:xfrm>
          <a:prstGeom prst="rect">
            <a:avLst/>
          </a:prstGeom>
        </p:spPr>
      </p:pic>
      <p:sp>
        <p:nvSpPr>
          <p:cNvPr id="16" name="CasellaDiTesto 15">
            <a:extLst>
              <a:ext uri="{FF2B5EF4-FFF2-40B4-BE49-F238E27FC236}">
                <a16:creationId xmlns:a16="http://schemas.microsoft.com/office/drawing/2014/main" id="{D9C82280-F5E1-CD46-4026-54D36773FBBB}"/>
              </a:ext>
            </a:extLst>
          </p:cNvPr>
          <p:cNvSpPr txBox="1"/>
          <p:nvPr/>
        </p:nvSpPr>
        <p:spPr>
          <a:xfrm>
            <a:off x="9144000" y="10038361"/>
            <a:ext cx="9144000" cy="307777"/>
          </a:xfrm>
          <a:prstGeom prst="rect">
            <a:avLst/>
          </a:prstGeom>
          <a:noFill/>
        </p:spPr>
        <p:txBody>
          <a:bodyPr wrap="square">
            <a:spAutoFit/>
          </a:bodyPr>
          <a:lstStyle/>
          <a:p>
            <a:pPr algn="r"/>
            <a:r>
              <a:rPr lang="en-US" dirty="0"/>
              <a:t>Source: EC, </a:t>
            </a:r>
            <a:r>
              <a:rPr lang="en-US" i="1" dirty="0"/>
              <a:t>The European Digital CompetenceFramework for Citizens</a:t>
            </a:r>
          </a:p>
        </p:txBody>
      </p:sp>
    </p:spTree>
    <p:extLst>
      <p:ext uri="{BB962C8B-B14F-4D97-AF65-F5344CB8AC3E}">
        <p14:creationId xmlns:p14="http://schemas.microsoft.com/office/powerpoint/2010/main" val="8825822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509A96-FCD2-2B67-D894-102C0BAB605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47B7CDD-AF24-6BCE-E3A8-2845285651D5}"/>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An Ecosystem approach</a:t>
            </a:r>
            <a:endParaRPr lang="el-GR" dirty="0"/>
          </a:p>
        </p:txBody>
      </p:sp>
      <p:sp>
        <p:nvSpPr>
          <p:cNvPr id="4" name="Google Shape;118;p2">
            <a:extLst>
              <a:ext uri="{FF2B5EF4-FFF2-40B4-BE49-F238E27FC236}">
                <a16:creationId xmlns:a16="http://schemas.microsoft.com/office/drawing/2014/main" id="{214EEEDF-7BBC-6641-765F-270C2BD19F4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1A1B08C-5463-F3BE-B272-D63D9798C98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6546D05-279C-9631-8EFB-FC2401F87A2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9465F9E-8183-DDF8-BA41-C25C9F6F3C3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7577150-A0CC-5790-5DE1-84BBCAFCCA3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A962F601-C515-01BF-3D44-C18386B6DC5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FE7BE00-186C-093D-B61C-86C37C29E24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E6C3751-C688-35EF-25C2-F5F43A36940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24FD934A-2AB7-3C3B-0E76-ADE5916D65E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FA8FECA-09A8-F3BA-709A-7114E024D7F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CCA75AE2-FFE6-343F-2B16-75C1B9DBFD14}"/>
              </a:ext>
            </a:extLst>
          </p:cNvPr>
          <p:cNvSpPr txBox="1">
            <a:spLocks/>
          </p:cNvSpPr>
          <p:nvPr/>
        </p:nvSpPr>
        <p:spPr>
          <a:xfrm>
            <a:off x="600063" y="1834924"/>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Though the training aims to combat the spread of disinformation/misinformation and in order to enable this has modules dedicated to Information and Media Literacy, it works within an ecosystem approach considering the various relations characterizing the information and communication system, those characterizing the life of the final target group – i.e. teenagers –, and those characterizing school as a community.</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650412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F8DAE8CC-02F7-40C7-953D-8834FB530A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1D7B8861-4658-0612-6C3C-3AD1A6324128}"/>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F48FFA60-F7B9-72A4-1598-74C619B25B4D}"/>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78247A3F-05A3-51D6-1982-43C1AFF8BDCF}"/>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5C04B4C-9F3E-99CA-E044-72B02B989059}"/>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C5C191D6-28D0-E66E-9DDA-80FD99B19A5E}"/>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8FC19C58-B61F-F238-BDDB-36637AC2017D}"/>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4D82E041-8281-5972-841D-684FBB9D5C3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408FFFE2-A43B-461A-3ABB-A49B99373A5E}"/>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929C5DBA-AD91-8B52-DCCA-EEC667DBF38D}"/>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CEF7776B-FAE9-F3ED-6FA1-73EBB2B9A324}"/>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4748687B-D72C-0118-5119-79C83CFE05C9}"/>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15453D59-6ADF-CD6F-288E-4BC8D50DEDFA}"/>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6" name="Google Shape;166;p3">
            <a:extLst>
              <a:ext uri="{FF2B5EF4-FFF2-40B4-BE49-F238E27FC236}">
                <a16:creationId xmlns:a16="http://schemas.microsoft.com/office/drawing/2014/main" id="{5E5974D4-C10A-6CEE-E219-01745A57DB59}"/>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01</a:t>
            </a:r>
            <a:endParaRPr dirty="0"/>
          </a:p>
        </p:txBody>
      </p:sp>
      <p:sp>
        <p:nvSpPr>
          <p:cNvPr id="168" name="Google Shape;168;p3">
            <a:extLst>
              <a:ext uri="{FF2B5EF4-FFF2-40B4-BE49-F238E27FC236}">
                <a16:creationId xmlns:a16="http://schemas.microsoft.com/office/drawing/2014/main" id="{28AF86E4-2E43-8BC8-A122-54E5EBFD18DD}"/>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Why this course</a:t>
            </a:r>
            <a:endParaRPr sz="1050" dirty="0"/>
          </a:p>
        </p:txBody>
      </p:sp>
    </p:spTree>
    <p:extLst>
      <p:ext uri="{BB962C8B-B14F-4D97-AF65-F5344CB8AC3E}">
        <p14:creationId xmlns:p14="http://schemas.microsoft.com/office/powerpoint/2010/main" val="1737723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2C413-0F80-6059-8E35-248C66F355D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4F1F8EC-BEA1-8F9C-2815-037D6E212ECD}"/>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An Ecosystem approach</a:t>
            </a:r>
            <a:endParaRPr lang="el-GR" dirty="0"/>
          </a:p>
        </p:txBody>
      </p:sp>
      <p:sp>
        <p:nvSpPr>
          <p:cNvPr id="4" name="Google Shape;118;p2">
            <a:extLst>
              <a:ext uri="{FF2B5EF4-FFF2-40B4-BE49-F238E27FC236}">
                <a16:creationId xmlns:a16="http://schemas.microsoft.com/office/drawing/2014/main" id="{DADD7C9D-6C40-8B5A-C577-82F69E221EA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905A320-635A-F145-50BA-84A325FFB33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41255DD-9342-768A-D460-10066C7797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3AE503D-5A25-35A7-013F-2AD225A28F7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1FE1D5-4E57-7593-1C4E-C714E0EDD47E}"/>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75707CB-52A1-270D-6F05-7BAE1DB1960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DFA002B-2B30-5841-0CB4-8556D02A44E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32D2105-1776-9DC8-7FA0-113B13C5EA1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EB77393-CAFC-DDC4-1825-618BE3B921B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7FB33BC-1ABF-3D3B-9EF4-F42433EDAA1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9" name="Υπότιτλος 2">
            <a:extLst>
              <a:ext uri="{FF2B5EF4-FFF2-40B4-BE49-F238E27FC236}">
                <a16:creationId xmlns:a16="http://schemas.microsoft.com/office/drawing/2014/main" id="{65BD0FAF-F0F0-7541-2854-D4F6AFF6CB03}"/>
              </a:ext>
            </a:extLst>
          </p:cNvPr>
          <p:cNvSpPr txBox="1">
            <a:spLocks/>
          </p:cNvSpPr>
          <p:nvPr/>
        </p:nvSpPr>
        <p:spPr>
          <a:xfrm>
            <a:off x="790770" y="2098594"/>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Therefore, the training course Is composed of many modules, with only two directly addressing Information and Media Literacy</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786114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5EE85-DFE5-82A0-E67D-B8718A7A01D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54AA8EB-DEA5-1FFC-DCE5-F750200B1437}"/>
              </a:ext>
            </a:extLst>
          </p:cNvPr>
          <p:cNvSpPr>
            <a:spLocks noGrp="1"/>
          </p:cNvSpPr>
          <p:nvPr>
            <p:ph type="ctrTitle"/>
          </p:nvPr>
        </p:nvSpPr>
        <p:spPr>
          <a:xfrm>
            <a:off x="2693443" y="30096"/>
            <a:ext cx="14748395" cy="1470025"/>
          </a:xfrm>
        </p:spPr>
        <p:txBody>
          <a:bodyPr>
            <a:normAutofit/>
          </a:bodyPr>
          <a:lstStyle/>
          <a:p>
            <a:r>
              <a:rPr lang="en-US" dirty="0">
                <a:latin typeface="Bricolage Grotesque" panose="020B0604020202020204" charset="0"/>
              </a:rPr>
              <a:t>HILDA, an Ecosystem approach: The modules</a:t>
            </a:r>
            <a:endParaRPr lang="el-GR" dirty="0"/>
          </a:p>
        </p:txBody>
      </p:sp>
      <p:sp>
        <p:nvSpPr>
          <p:cNvPr id="4" name="Google Shape;118;p2">
            <a:extLst>
              <a:ext uri="{FF2B5EF4-FFF2-40B4-BE49-F238E27FC236}">
                <a16:creationId xmlns:a16="http://schemas.microsoft.com/office/drawing/2014/main" id="{C160DC66-17E3-FCCF-3A03-B1E5999FB21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FB035D-AEE0-4843-DDF0-38A738E6F9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D9F035D-CE95-4BDF-0D1B-211F5648D8C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7B1F1C1-82B4-5CDA-BEDE-E0BFA2D511F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2EBF54C-D2A1-B8DC-6421-EFCF072C41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9953635-82D8-0061-0B04-B5D1F3C30FB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9044F8-53D9-6E2B-4B7A-ADF7E34CC6B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C2C54F-6D8B-6225-EAAF-18C60B11B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4CA4F20-032F-AF08-E958-49D191AFB46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5D09841-50D1-4875-DBC8-675ACBCA53C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Rettangolo con angoli arrotondati 2">
            <a:extLst>
              <a:ext uri="{FF2B5EF4-FFF2-40B4-BE49-F238E27FC236}">
                <a16:creationId xmlns:a16="http://schemas.microsoft.com/office/drawing/2014/main" id="{0FDBD476-9FEC-1919-5A77-F79CCB16FC6A}"/>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C6ECA936-46CF-2A97-0A5E-2EB0F6398411}"/>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ED748F39-C66E-095C-D9EF-B7EFD902F702}"/>
              </a:ext>
            </a:extLst>
          </p:cNvPr>
          <p:cNvSpPr txBox="1"/>
          <p:nvPr/>
        </p:nvSpPr>
        <p:spPr>
          <a:xfrm>
            <a:off x="2661448" y="3651332"/>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grpSp>
        <p:nvGrpSpPr>
          <p:cNvPr id="16" name="Gruppo 15">
            <a:extLst>
              <a:ext uri="{FF2B5EF4-FFF2-40B4-BE49-F238E27FC236}">
                <a16:creationId xmlns:a16="http://schemas.microsoft.com/office/drawing/2014/main" id="{6A13EF34-5A8F-FC40-0398-895C093CD094}"/>
              </a:ext>
            </a:extLst>
          </p:cNvPr>
          <p:cNvGrpSpPr/>
          <p:nvPr/>
        </p:nvGrpSpPr>
        <p:grpSpPr>
          <a:xfrm>
            <a:off x="4445377" y="4305888"/>
            <a:ext cx="2160000" cy="1080000"/>
            <a:chOff x="9649415" y="2955847"/>
            <a:chExt cx="2160000" cy="1080000"/>
          </a:xfrm>
        </p:grpSpPr>
        <p:sp>
          <p:nvSpPr>
            <p:cNvPr id="59" name="Rettangolo con angoli arrotondati 58">
              <a:extLst>
                <a:ext uri="{FF2B5EF4-FFF2-40B4-BE49-F238E27FC236}">
                  <a16:creationId xmlns:a16="http://schemas.microsoft.com/office/drawing/2014/main" id="{F04683C4-2714-E13C-0C26-3C9B81AC8B9D}"/>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0878613D-9374-B9D9-226A-337496DA33DD}"/>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79" name="Gruppo 78">
            <a:extLst>
              <a:ext uri="{FF2B5EF4-FFF2-40B4-BE49-F238E27FC236}">
                <a16:creationId xmlns:a16="http://schemas.microsoft.com/office/drawing/2014/main" id="{FC8FC468-61F5-A778-7128-57BF8C90FE14}"/>
              </a:ext>
            </a:extLst>
          </p:cNvPr>
          <p:cNvGrpSpPr/>
          <p:nvPr/>
        </p:nvGrpSpPr>
        <p:grpSpPr>
          <a:xfrm>
            <a:off x="5145184" y="5306074"/>
            <a:ext cx="720000" cy="540000"/>
            <a:chOff x="6573488" y="5029771"/>
            <a:chExt cx="2160000" cy="1080000"/>
          </a:xfrm>
        </p:grpSpPr>
        <p:sp>
          <p:nvSpPr>
            <p:cNvPr id="80" name="Rettangolo con angoli arrotondati 79">
              <a:extLst>
                <a:ext uri="{FF2B5EF4-FFF2-40B4-BE49-F238E27FC236}">
                  <a16:creationId xmlns:a16="http://schemas.microsoft.com/office/drawing/2014/main" id="{8ACF70A5-6F9D-B73E-07E8-F862DEF8B2E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16850F7E-F4B2-FCC8-82D8-269292BCD818}"/>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82" name="Gruppo 81">
            <a:extLst>
              <a:ext uri="{FF2B5EF4-FFF2-40B4-BE49-F238E27FC236}">
                <a16:creationId xmlns:a16="http://schemas.microsoft.com/office/drawing/2014/main" id="{AD8F284E-D600-79B9-B18E-DBDBAACE6040}"/>
              </a:ext>
            </a:extLst>
          </p:cNvPr>
          <p:cNvGrpSpPr/>
          <p:nvPr/>
        </p:nvGrpSpPr>
        <p:grpSpPr>
          <a:xfrm>
            <a:off x="3176323" y="4654789"/>
            <a:ext cx="720000" cy="540000"/>
            <a:chOff x="6573488" y="5029771"/>
            <a:chExt cx="2160000" cy="1080000"/>
          </a:xfrm>
        </p:grpSpPr>
        <p:sp>
          <p:nvSpPr>
            <p:cNvPr id="83" name="Rettangolo con angoli arrotondati 82">
              <a:extLst>
                <a:ext uri="{FF2B5EF4-FFF2-40B4-BE49-F238E27FC236}">
                  <a16:creationId xmlns:a16="http://schemas.microsoft.com/office/drawing/2014/main" id="{E0956081-01C5-639B-0160-814DC09119F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4" name="CasellaDiTesto 83">
              <a:extLst>
                <a:ext uri="{FF2B5EF4-FFF2-40B4-BE49-F238E27FC236}">
                  <a16:creationId xmlns:a16="http://schemas.microsoft.com/office/drawing/2014/main" id="{6809A185-D9E6-6E63-1D83-2A863801AFA7}"/>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85" name="Rettangolo con angoli arrotondati 84">
            <a:extLst>
              <a:ext uri="{FF2B5EF4-FFF2-40B4-BE49-F238E27FC236}">
                <a16:creationId xmlns:a16="http://schemas.microsoft.com/office/drawing/2014/main" id="{7430B5F9-B5C6-8771-51DC-27918CBCF85C}"/>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Rettangolo con angoli arrotondati 85">
            <a:extLst>
              <a:ext uri="{FF2B5EF4-FFF2-40B4-BE49-F238E27FC236}">
                <a16:creationId xmlns:a16="http://schemas.microsoft.com/office/drawing/2014/main" id="{6EED487B-8294-ECE8-5EA1-C1F77165C851}"/>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7" name="CasellaDiTesto 86">
            <a:extLst>
              <a:ext uri="{FF2B5EF4-FFF2-40B4-BE49-F238E27FC236}">
                <a16:creationId xmlns:a16="http://schemas.microsoft.com/office/drawing/2014/main" id="{B78559B5-B0FD-46DA-49A5-45C6BEF48CED}"/>
              </a:ext>
            </a:extLst>
          </p:cNvPr>
          <p:cNvSpPr txBox="1"/>
          <p:nvPr/>
        </p:nvSpPr>
        <p:spPr>
          <a:xfrm>
            <a:off x="7123435" y="3629998"/>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grpSp>
        <p:nvGrpSpPr>
          <p:cNvPr id="88" name="Gruppo 87">
            <a:extLst>
              <a:ext uri="{FF2B5EF4-FFF2-40B4-BE49-F238E27FC236}">
                <a16:creationId xmlns:a16="http://schemas.microsoft.com/office/drawing/2014/main" id="{23AAC9CF-C5D9-3C70-5AF8-8B41C49D9861}"/>
              </a:ext>
            </a:extLst>
          </p:cNvPr>
          <p:cNvGrpSpPr/>
          <p:nvPr/>
        </p:nvGrpSpPr>
        <p:grpSpPr>
          <a:xfrm>
            <a:off x="9197361" y="4281167"/>
            <a:ext cx="2160000" cy="1104721"/>
            <a:chOff x="9649415" y="2931126"/>
            <a:chExt cx="2160000" cy="1104721"/>
          </a:xfrm>
        </p:grpSpPr>
        <p:sp>
          <p:nvSpPr>
            <p:cNvPr id="89" name="Rettangolo con angoli arrotondati 88">
              <a:extLst>
                <a:ext uri="{FF2B5EF4-FFF2-40B4-BE49-F238E27FC236}">
                  <a16:creationId xmlns:a16="http://schemas.microsoft.com/office/drawing/2014/main" id="{CD62961A-377E-4186-58B1-1E478446795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0" name="CasellaDiTesto 89">
              <a:extLst>
                <a:ext uri="{FF2B5EF4-FFF2-40B4-BE49-F238E27FC236}">
                  <a16:creationId xmlns:a16="http://schemas.microsoft.com/office/drawing/2014/main" id="{4007C049-3FF8-7D83-EABA-31D3F8F4AD1A}"/>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91" name="Gruppo 90">
            <a:extLst>
              <a:ext uri="{FF2B5EF4-FFF2-40B4-BE49-F238E27FC236}">
                <a16:creationId xmlns:a16="http://schemas.microsoft.com/office/drawing/2014/main" id="{DD01EF3A-E519-74E9-6DB1-FDDA65C8F707}"/>
              </a:ext>
            </a:extLst>
          </p:cNvPr>
          <p:cNvGrpSpPr/>
          <p:nvPr/>
        </p:nvGrpSpPr>
        <p:grpSpPr>
          <a:xfrm>
            <a:off x="9881670" y="5258903"/>
            <a:ext cx="720000" cy="540000"/>
            <a:chOff x="6573488" y="5029771"/>
            <a:chExt cx="2160000" cy="1080000"/>
          </a:xfrm>
        </p:grpSpPr>
        <p:sp>
          <p:nvSpPr>
            <p:cNvPr id="92" name="Rettangolo con angoli arrotondati 91">
              <a:extLst>
                <a:ext uri="{FF2B5EF4-FFF2-40B4-BE49-F238E27FC236}">
                  <a16:creationId xmlns:a16="http://schemas.microsoft.com/office/drawing/2014/main" id="{55ACDB42-2109-2A0A-7AC5-6F2C8FFBA8B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3" name="CasellaDiTesto 92">
              <a:extLst>
                <a:ext uri="{FF2B5EF4-FFF2-40B4-BE49-F238E27FC236}">
                  <a16:creationId xmlns:a16="http://schemas.microsoft.com/office/drawing/2014/main" id="{9CDD71FC-80DA-0190-1AD7-69250A9E25B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94" name="Gruppo 93">
            <a:extLst>
              <a:ext uri="{FF2B5EF4-FFF2-40B4-BE49-F238E27FC236}">
                <a16:creationId xmlns:a16="http://schemas.microsoft.com/office/drawing/2014/main" id="{5207E25C-CA42-558B-5933-54D4B9D43E95}"/>
              </a:ext>
            </a:extLst>
          </p:cNvPr>
          <p:cNvGrpSpPr/>
          <p:nvPr/>
        </p:nvGrpSpPr>
        <p:grpSpPr>
          <a:xfrm>
            <a:off x="8013546" y="4675004"/>
            <a:ext cx="720000" cy="540000"/>
            <a:chOff x="6573488" y="5029771"/>
            <a:chExt cx="2160000" cy="1080000"/>
          </a:xfrm>
        </p:grpSpPr>
        <p:sp>
          <p:nvSpPr>
            <p:cNvPr id="95" name="Rettangolo con angoli arrotondati 94">
              <a:extLst>
                <a:ext uri="{FF2B5EF4-FFF2-40B4-BE49-F238E27FC236}">
                  <a16:creationId xmlns:a16="http://schemas.microsoft.com/office/drawing/2014/main" id="{8144EFC5-AF2D-B6FF-C7E8-6798D86D162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6" name="CasellaDiTesto 95">
              <a:extLst>
                <a:ext uri="{FF2B5EF4-FFF2-40B4-BE49-F238E27FC236}">
                  <a16:creationId xmlns:a16="http://schemas.microsoft.com/office/drawing/2014/main" id="{29F16B8C-7F9F-7B3C-65C7-E2734BF4FA68}"/>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97" name="Rettangolo con angoli arrotondati 96">
            <a:extLst>
              <a:ext uri="{FF2B5EF4-FFF2-40B4-BE49-F238E27FC236}">
                <a16:creationId xmlns:a16="http://schemas.microsoft.com/office/drawing/2014/main" id="{E1B071BF-0679-4945-2987-1E0E65096794}"/>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8" name="Rettangolo con angoli arrotondati 97">
            <a:extLst>
              <a:ext uri="{FF2B5EF4-FFF2-40B4-BE49-F238E27FC236}">
                <a16:creationId xmlns:a16="http://schemas.microsoft.com/office/drawing/2014/main" id="{D2F8830A-4746-EFB6-A4A4-566E28EE80CC}"/>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CasellaDiTesto 98">
            <a:extLst>
              <a:ext uri="{FF2B5EF4-FFF2-40B4-BE49-F238E27FC236}">
                <a16:creationId xmlns:a16="http://schemas.microsoft.com/office/drawing/2014/main" id="{9454DC3F-B07B-3DD6-1A0F-22809393CFD0}"/>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100" name="Gruppo 99">
            <a:extLst>
              <a:ext uri="{FF2B5EF4-FFF2-40B4-BE49-F238E27FC236}">
                <a16:creationId xmlns:a16="http://schemas.microsoft.com/office/drawing/2014/main" id="{9201E053-46C8-1141-9741-AD5D671D7A3D}"/>
              </a:ext>
            </a:extLst>
          </p:cNvPr>
          <p:cNvGrpSpPr/>
          <p:nvPr/>
        </p:nvGrpSpPr>
        <p:grpSpPr>
          <a:xfrm>
            <a:off x="14028037" y="4553457"/>
            <a:ext cx="2160000" cy="1080000"/>
            <a:chOff x="9649415" y="2955847"/>
            <a:chExt cx="2160000" cy="1080000"/>
          </a:xfrm>
        </p:grpSpPr>
        <p:sp>
          <p:nvSpPr>
            <p:cNvPr id="101" name="Rettangolo con angoli arrotondati 100">
              <a:extLst>
                <a:ext uri="{FF2B5EF4-FFF2-40B4-BE49-F238E27FC236}">
                  <a16:creationId xmlns:a16="http://schemas.microsoft.com/office/drawing/2014/main" id="{AC576FC9-85D0-9C11-3A93-6637A75E6748}"/>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2" name="CasellaDiTesto 101">
              <a:extLst>
                <a:ext uri="{FF2B5EF4-FFF2-40B4-BE49-F238E27FC236}">
                  <a16:creationId xmlns:a16="http://schemas.microsoft.com/office/drawing/2014/main" id="{3828955F-A1CC-02BC-5A3F-A0EA6CB65883}"/>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103" name="Gruppo 102">
            <a:extLst>
              <a:ext uri="{FF2B5EF4-FFF2-40B4-BE49-F238E27FC236}">
                <a16:creationId xmlns:a16="http://schemas.microsoft.com/office/drawing/2014/main" id="{0D664F0B-0315-C28B-B187-D48705648B68}"/>
              </a:ext>
            </a:extLst>
          </p:cNvPr>
          <p:cNvGrpSpPr/>
          <p:nvPr/>
        </p:nvGrpSpPr>
        <p:grpSpPr>
          <a:xfrm>
            <a:off x="14748037" y="5484693"/>
            <a:ext cx="720000" cy="540000"/>
            <a:chOff x="6573488" y="5029771"/>
            <a:chExt cx="2160000" cy="1080000"/>
          </a:xfrm>
        </p:grpSpPr>
        <p:sp>
          <p:nvSpPr>
            <p:cNvPr id="104" name="Rettangolo con angoli arrotondati 103">
              <a:extLst>
                <a:ext uri="{FF2B5EF4-FFF2-40B4-BE49-F238E27FC236}">
                  <a16:creationId xmlns:a16="http://schemas.microsoft.com/office/drawing/2014/main" id="{C6BF6B98-7789-6931-8968-A33739E930C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5" name="CasellaDiTesto 104">
              <a:extLst>
                <a:ext uri="{FF2B5EF4-FFF2-40B4-BE49-F238E27FC236}">
                  <a16:creationId xmlns:a16="http://schemas.microsoft.com/office/drawing/2014/main" id="{A668B9ED-85C3-D013-D11D-686885A1D893}"/>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106" name="Gruppo 105">
            <a:extLst>
              <a:ext uri="{FF2B5EF4-FFF2-40B4-BE49-F238E27FC236}">
                <a16:creationId xmlns:a16="http://schemas.microsoft.com/office/drawing/2014/main" id="{F69A6DBC-6671-827E-98FE-AC0A4B769CC9}"/>
              </a:ext>
            </a:extLst>
          </p:cNvPr>
          <p:cNvGrpSpPr/>
          <p:nvPr/>
        </p:nvGrpSpPr>
        <p:grpSpPr>
          <a:xfrm>
            <a:off x="11741375" y="4524913"/>
            <a:ext cx="2473900" cy="1080000"/>
            <a:chOff x="9492465" y="2955847"/>
            <a:chExt cx="2473900" cy="1080000"/>
          </a:xfrm>
        </p:grpSpPr>
        <p:sp>
          <p:nvSpPr>
            <p:cNvPr id="107" name="Rettangolo con angoli arrotondati 106">
              <a:extLst>
                <a:ext uri="{FF2B5EF4-FFF2-40B4-BE49-F238E27FC236}">
                  <a16:creationId xmlns:a16="http://schemas.microsoft.com/office/drawing/2014/main" id="{50535983-5D30-A9C6-383B-66E3EE41A9BC}"/>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8" name="CasellaDiTesto 107">
              <a:extLst>
                <a:ext uri="{FF2B5EF4-FFF2-40B4-BE49-F238E27FC236}">
                  <a16:creationId xmlns:a16="http://schemas.microsoft.com/office/drawing/2014/main" id="{98C42FCB-9986-E77E-0969-821C5C8B7570}"/>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grpSp>
        <p:nvGrpSpPr>
          <p:cNvPr id="109" name="Gruppo 108">
            <a:extLst>
              <a:ext uri="{FF2B5EF4-FFF2-40B4-BE49-F238E27FC236}">
                <a16:creationId xmlns:a16="http://schemas.microsoft.com/office/drawing/2014/main" id="{8F2A0C77-02E6-C273-2271-53E7E5699DBD}"/>
              </a:ext>
            </a:extLst>
          </p:cNvPr>
          <p:cNvGrpSpPr/>
          <p:nvPr/>
        </p:nvGrpSpPr>
        <p:grpSpPr>
          <a:xfrm>
            <a:off x="13699793" y="4041301"/>
            <a:ext cx="720000" cy="540000"/>
            <a:chOff x="6573488" y="5029771"/>
            <a:chExt cx="2160000" cy="1080000"/>
          </a:xfrm>
        </p:grpSpPr>
        <p:sp>
          <p:nvSpPr>
            <p:cNvPr id="110" name="Rettangolo con angoli arrotondati 109">
              <a:extLst>
                <a:ext uri="{FF2B5EF4-FFF2-40B4-BE49-F238E27FC236}">
                  <a16:creationId xmlns:a16="http://schemas.microsoft.com/office/drawing/2014/main" id="{D0C57CAF-5CAF-0525-0621-720D9958B87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1" name="CasellaDiTesto 110">
              <a:extLst>
                <a:ext uri="{FF2B5EF4-FFF2-40B4-BE49-F238E27FC236}">
                  <a16:creationId xmlns:a16="http://schemas.microsoft.com/office/drawing/2014/main" id="{7A30431F-F7A4-58EC-A8AB-1F2B559FBDA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3h</a:t>
              </a:r>
            </a:p>
          </p:txBody>
        </p:sp>
      </p:grpSp>
      <p:grpSp>
        <p:nvGrpSpPr>
          <p:cNvPr id="112" name="Gruppo 111">
            <a:extLst>
              <a:ext uri="{FF2B5EF4-FFF2-40B4-BE49-F238E27FC236}">
                <a16:creationId xmlns:a16="http://schemas.microsoft.com/office/drawing/2014/main" id="{D6772CA9-3594-478B-E83C-4B4F137C4BD5}"/>
              </a:ext>
            </a:extLst>
          </p:cNvPr>
          <p:cNvGrpSpPr/>
          <p:nvPr/>
        </p:nvGrpSpPr>
        <p:grpSpPr>
          <a:xfrm>
            <a:off x="12702715" y="5509161"/>
            <a:ext cx="720000" cy="540000"/>
            <a:chOff x="6573488" y="5029771"/>
            <a:chExt cx="2160000" cy="1080000"/>
          </a:xfrm>
        </p:grpSpPr>
        <p:sp>
          <p:nvSpPr>
            <p:cNvPr id="113" name="Rettangolo con angoli arrotondati 112">
              <a:extLst>
                <a:ext uri="{FF2B5EF4-FFF2-40B4-BE49-F238E27FC236}">
                  <a16:creationId xmlns:a16="http://schemas.microsoft.com/office/drawing/2014/main" id="{8CB19A14-7A7C-1C95-FFF1-6EB53A902A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4" name="CasellaDiTesto 113">
              <a:extLst>
                <a:ext uri="{FF2B5EF4-FFF2-40B4-BE49-F238E27FC236}">
                  <a16:creationId xmlns:a16="http://schemas.microsoft.com/office/drawing/2014/main" id="{1F9DB604-CA9A-C555-5E3D-EF49534920C9}"/>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15" name="Rettangolo con angoli arrotondati 114">
            <a:extLst>
              <a:ext uri="{FF2B5EF4-FFF2-40B4-BE49-F238E27FC236}">
                <a16:creationId xmlns:a16="http://schemas.microsoft.com/office/drawing/2014/main" id="{0DC87378-4672-0FB4-C74E-FF742AD0A08C}"/>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6" name="Rettangolo con angoli arrotondati 115">
            <a:extLst>
              <a:ext uri="{FF2B5EF4-FFF2-40B4-BE49-F238E27FC236}">
                <a16:creationId xmlns:a16="http://schemas.microsoft.com/office/drawing/2014/main" id="{E02A6C64-596A-4954-2350-57ADB1D1F9F8}"/>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7" name="CasellaDiTesto 116">
            <a:extLst>
              <a:ext uri="{FF2B5EF4-FFF2-40B4-BE49-F238E27FC236}">
                <a16:creationId xmlns:a16="http://schemas.microsoft.com/office/drawing/2014/main" id="{0BCFD7C8-3E4C-3E76-6E43-7507EE52ADE2}"/>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118" name="Gruppo 117">
            <a:extLst>
              <a:ext uri="{FF2B5EF4-FFF2-40B4-BE49-F238E27FC236}">
                <a16:creationId xmlns:a16="http://schemas.microsoft.com/office/drawing/2014/main" id="{4B3EDD93-35F1-B85C-F542-7FA21EA30A00}"/>
              </a:ext>
            </a:extLst>
          </p:cNvPr>
          <p:cNvGrpSpPr/>
          <p:nvPr/>
        </p:nvGrpSpPr>
        <p:grpSpPr>
          <a:xfrm>
            <a:off x="6477113" y="7364587"/>
            <a:ext cx="720000" cy="540000"/>
            <a:chOff x="6573488" y="5029771"/>
            <a:chExt cx="2160000" cy="1080000"/>
          </a:xfrm>
        </p:grpSpPr>
        <p:sp>
          <p:nvSpPr>
            <p:cNvPr id="119" name="Rettangolo con angoli arrotondati 118">
              <a:extLst>
                <a:ext uri="{FF2B5EF4-FFF2-40B4-BE49-F238E27FC236}">
                  <a16:creationId xmlns:a16="http://schemas.microsoft.com/office/drawing/2014/main" id="{357EBF7C-E213-52E8-0DF0-7F545F0DCC7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0" name="CasellaDiTesto 119">
              <a:extLst>
                <a:ext uri="{FF2B5EF4-FFF2-40B4-BE49-F238E27FC236}">
                  <a16:creationId xmlns:a16="http://schemas.microsoft.com/office/drawing/2014/main" id="{88C9A8C7-9A36-3DE7-28FB-34646410573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21" name="Rettangolo con angoli arrotondati 120">
            <a:extLst>
              <a:ext uri="{FF2B5EF4-FFF2-40B4-BE49-F238E27FC236}">
                <a16:creationId xmlns:a16="http://schemas.microsoft.com/office/drawing/2014/main" id="{3EEA9078-3C3B-AD28-9B4C-D33AC2E7B491}"/>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2" name="Rettangolo con angoli arrotondati 121">
            <a:extLst>
              <a:ext uri="{FF2B5EF4-FFF2-40B4-BE49-F238E27FC236}">
                <a16:creationId xmlns:a16="http://schemas.microsoft.com/office/drawing/2014/main" id="{054618A0-8D39-E13F-72EB-FC73F9A97A23}"/>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3" name="CasellaDiTesto 122">
            <a:extLst>
              <a:ext uri="{FF2B5EF4-FFF2-40B4-BE49-F238E27FC236}">
                <a16:creationId xmlns:a16="http://schemas.microsoft.com/office/drawing/2014/main" id="{AE7F4242-8478-28AC-3B20-DA37E7FFE836}"/>
              </a:ext>
            </a:extLst>
          </p:cNvPr>
          <p:cNvSpPr txBox="1"/>
          <p:nvPr/>
        </p:nvSpPr>
        <p:spPr>
          <a:xfrm>
            <a:off x="10778387" y="6428728"/>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124" name="Gruppo 123">
            <a:extLst>
              <a:ext uri="{FF2B5EF4-FFF2-40B4-BE49-F238E27FC236}">
                <a16:creationId xmlns:a16="http://schemas.microsoft.com/office/drawing/2014/main" id="{960F4B66-FE3B-A35B-1EB7-202564A1108B}"/>
              </a:ext>
            </a:extLst>
          </p:cNvPr>
          <p:cNvGrpSpPr/>
          <p:nvPr/>
        </p:nvGrpSpPr>
        <p:grpSpPr>
          <a:xfrm>
            <a:off x="11379527" y="7328667"/>
            <a:ext cx="720000" cy="540000"/>
            <a:chOff x="6573488" y="5029771"/>
            <a:chExt cx="2160000" cy="1080000"/>
          </a:xfrm>
        </p:grpSpPr>
        <p:sp>
          <p:nvSpPr>
            <p:cNvPr id="125" name="Rettangolo con angoli arrotondati 124">
              <a:extLst>
                <a:ext uri="{FF2B5EF4-FFF2-40B4-BE49-F238E27FC236}">
                  <a16:creationId xmlns:a16="http://schemas.microsoft.com/office/drawing/2014/main" id="{0DECC51F-60A5-9273-F89C-E397F9DCE18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6" name="CasellaDiTesto 125">
              <a:extLst>
                <a:ext uri="{FF2B5EF4-FFF2-40B4-BE49-F238E27FC236}">
                  <a16:creationId xmlns:a16="http://schemas.microsoft.com/office/drawing/2014/main" id="{7D4591CC-9958-E297-5A10-96D327C7F78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27" name="Rettangolo con angoli arrotondati 126">
            <a:extLst>
              <a:ext uri="{FF2B5EF4-FFF2-40B4-BE49-F238E27FC236}">
                <a16:creationId xmlns:a16="http://schemas.microsoft.com/office/drawing/2014/main" id="{5BD3CF9A-E378-472F-0AC1-E3B9B7047788}"/>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8" name="Rettangolo con angoli arrotondati 127">
            <a:extLst>
              <a:ext uri="{FF2B5EF4-FFF2-40B4-BE49-F238E27FC236}">
                <a16:creationId xmlns:a16="http://schemas.microsoft.com/office/drawing/2014/main" id="{BA72DC08-3121-9B33-6A38-19B0CFDF47CF}"/>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9" name="CasellaDiTesto 128">
            <a:extLst>
              <a:ext uri="{FF2B5EF4-FFF2-40B4-BE49-F238E27FC236}">
                <a16:creationId xmlns:a16="http://schemas.microsoft.com/office/drawing/2014/main" id="{43AAD262-212C-9597-F2B0-32428A037823}"/>
              </a:ext>
            </a:extLst>
          </p:cNvPr>
          <p:cNvSpPr txBox="1"/>
          <p:nvPr/>
        </p:nvSpPr>
        <p:spPr>
          <a:xfrm>
            <a:off x="8260856" y="1597222"/>
            <a:ext cx="2042686" cy="1015663"/>
          </a:xfrm>
          <a:prstGeom prst="rect">
            <a:avLst/>
          </a:prstGeom>
          <a:noFill/>
        </p:spPr>
        <p:txBody>
          <a:bodyPr wrap="square" rtlCol="0">
            <a:spAutoFit/>
          </a:bodyPr>
          <a:lstStyle/>
          <a:p>
            <a:pPr algn="ctr"/>
            <a:r>
              <a:rPr lang="it-IT" sz="2000" b="1" dirty="0">
                <a:solidFill>
                  <a:schemeClr val="bg1"/>
                </a:solidFill>
              </a:rPr>
              <a:t>INDUSTRY &amp; COMMUNITY RELATIONS </a:t>
            </a:r>
          </a:p>
        </p:txBody>
      </p:sp>
      <p:grpSp>
        <p:nvGrpSpPr>
          <p:cNvPr id="130" name="Gruppo 129">
            <a:extLst>
              <a:ext uri="{FF2B5EF4-FFF2-40B4-BE49-F238E27FC236}">
                <a16:creationId xmlns:a16="http://schemas.microsoft.com/office/drawing/2014/main" id="{A119E989-6984-DC0D-AEEC-9C517A107E74}"/>
              </a:ext>
            </a:extLst>
          </p:cNvPr>
          <p:cNvGrpSpPr/>
          <p:nvPr/>
        </p:nvGrpSpPr>
        <p:grpSpPr>
          <a:xfrm>
            <a:off x="8861996" y="2566173"/>
            <a:ext cx="720000" cy="540000"/>
            <a:chOff x="6573488" y="5029771"/>
            <a:chExt cx="2160000" cy="1080000"/>
          </a:xfrm>
        </p:grpSpPr>
        <p:sp>
          <p:nvSpPr>
            <p:cNvPr id="131" name="Rettangolo con angoli arrotondati 130">
              <a:extLst>
                <a:ext uri="{FF2B5EF4-FFF2-40B4-BE49-F238E27FC236}">
                  <a16:creationId xmlns:a16="http://schemas.microsoft.com/office/drawing/2014/main" id="{938B51EB-3026-140A-56E2-D27EC0CCBF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2" name="CasellaDiTesto 131">
              <a:extLst>
                <a:ext uri="{FF2B5EF4-FFF2-40B4-BE49-F238E27FC236}">
                  <a16:creationId xmlns:a16="http://schemas.microsoft.com/office/drawing/2014/main" id="{3EE19A21-32D9-61FE-FE0D-2DB615DE2E6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133" name="Rettangolo con angoli arrotondati 132">
            <a:extLst>
              <a:ext uri="{FF2B5EF4-FFF2-40B4-BE49-F238E27FC236}">
                <a16:creationId xmlns:a16="http://schemas.microsoft.com/office/drawing/2014/main" id="{4663855C-990B-FB48-172F-66EB0FE6F1C2}"/>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4" name="Rettangolo con angoli arrotondati 133">
            <a:extLst>
              <a:ext uri="{FF2B5EF4-FFF2-40B4-BE49-F238E27FC236}">
                <a16:creationId xmlns:a16="http://schemas.microsoft.com/office/drawing/2014/main" id="{1D74915D-8C9A-43E9-DDF5-75B002113334}"/>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5" name="CasellaDiTesto 134">
            <a:extLst>
              <a:ext uri="{FF2B5EF4-FFF2-40B4-BE49-F238E27FC236}">
                <a16:creationId xmlns:a16="http://schemas.microsoft.com/office/drawing/2014/main" id="{F010CBA4-BAA4-F453-F7AD-24BE4D53CFB0}"/>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INTRODUCTION</a:t>
            </a:r>
          </a:p>
        </p:txBody>
      </p:sp>
      <p:grpSp>
        <p:nvGrpSpPr>
          <p:cNvPr id="136" name="Gruppo 135">
            <a:extLst>
              <a:ext uri="{FF2B5EF4-FFF2-40B4-BE49-F238E27FC236}">
                <a16:creationId xmlns:a16="http://schemas.microsoft.com/office/drawing/2014/main" id="{C9912FC0-C47A-45E0-3397-D462D31D5AE9}"/>
              </a:ext>
            </a:extLst>
          </p:cNvPr>
          <p:cNvGrpSpPr/>
          <p:nvPr/>
        </p:nvGrpSpPr>
        <p:grpSpPr>
          <a:xfrm>
            <a:off x="8946529" y="9461929"/>
            <a:ext cx="720000" cy="540000"/>
            <a:chOff x="6573488" y="5029771"/>
            <a:chExt cx="2160000" cy="1080000"/>
          </a:xfrm>
        </p:grpSpPr>
        <p:sp>
          <p:nvSpPr>
            <p:cNvPr id="137" name="Rettangolo con angoli arrotondati 136">
              <a:extLst>
                <a:ext uri="{FF2B5EF4-FFF2-40B4-BE49-F238E27FC236}">
                  <a16:creationId xmlns:a16="http://schemas.microsoft.com/office/drawing/2014/main" id="{F91359B7-ED33-AEC3-1878-6E35093353F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8" name="CasellaDiTesto 137">
              <a:extLst>
                <a:ext uri="{FF2B5EF4-FFF2-40B4-BE49-F238E27FC236}">
                  <a16:creationId xmlns:a16="http://schemas.microsoft.com/office/drawing/2014/main" id="{EB2795EF-88EB-7EC0-DA35-64E643F93D27}"/>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1h</a:t>
              </a:r>
            </a:p>
          </p:txBody>
        </p:sp>
      </p:grpSp>
    </p:spTree>
    <p:extLst>
      <p:ext uri="{BB962C8B-B14F-4D97-AF65-F5344CB8AC3E}">
        <p14:creationId xmlns:p14="http://schemas.microsoft.com/office/powerpoint/2010/main" val="3465887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A0775-38A5-1F5F-A1F6-251441E0F42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A9BC94DB-B5A6-BD9E-1E26-23E78BE14F6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933BDC5-539A-980C-FFF5-C003311B01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326B25E-ECD8-32CB-9D67-98414284DBF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7CD212-0A88-9983-E838-3C17D78F059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CBF2BAC-0DA0-ED2F-727D-6E38DD9686E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BB46CF6-A8D1-DAD6-C3C6-6118156E25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E19912D-04EB-7E64-E7FD-197FE9CDDF1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F01D7686-CD3A-7FF7-3170-AB41FD35339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D0923EB-C3E5-71DE-A158-270FAC47E90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0A061F8-5FC9-11D1-4270-8DECE8C8102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E11DA82-E2BF-2AED-5836-967FC2255F35}"/>
              </a:ext>
            </a:extLst>
          </p:cNvPr>
          <p:cNvSpPr txBox="1">
            <a:spLocks/>
          </p:cNvSpPr>
          <p:nvPr/>
        </p:nvSpPr>
        <p:spPr>
          <a:xfrm>
            <a:off x="595323" y="2688887"/>
            <a:ext cx="9363686"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a:t>
            </a:r>
          </a:p>
          <a:p>
            <a:pPr marL="25400" indent="0" algn="l">
              <a:lnSpc>
                <a:spcPct val="170000"/>
              </a:lnSpc>
            </a:pPr>
            <a:r>
              <a:rPr lang="en-US" dirty="0">
                <a:solidFill>
                  <a:schemeClr val="tx1"/>
                </a:solidFill>
                <a:latin typeface="Bricolage Grotesque" panose="020B0604020202020204" charset="0"/>
              </a:rPr>
              <a:t>disinformation and misinformation </a:t>
            </a: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C4BED704-51C3-37AD-156F-A8357BA8D8E8}"/>
              </a:ext>
            </a:extLst>
          </p:cNvPr>
          <p:cNvSpPr/>
          <p:nvPr/>
        </p:nvSpPr>
        <p:spPr>
          <a:xfrm>
            <a:off x="9135473"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56DE12F1-090D-7015-8E0D-062286A8FFCF}"/>
              </a:ext>
            </a:extLst>
          </p:cNvPr>
          <p:cNvSpPr/>
          <p:nvPr/>
        </p:nvSpPr>
        <p:spPr>
          <a:xfrm>
            <a:off x="9303440"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24637415-DFDC-B78B-DA4D-A863392FB48F}"/>
              </a:ext>
            </a:extLst>
          </p:cNvPr>
          <p:cNvSpPr txBox="1"/>
          <p:nvPr/>
        </p:nvSpPr>
        <p:spPr>
          <a:xfrm>
            <a:off x="9440430" y="3187709"/>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grpSp>
        <p:nvGrpSpPr>
          <p:cNvPr id="19" name="Gruppo 18">
            <a:extLst>
              <a:ext uri="{FF2B5EF4-FFF2-40B4-BE49-F238E27FC236}">
                <a16:creationId xmlns:a16="http://schemas.microsoft.com/office/drawing/2014/main" id="{1820A716-7F7B-B932-A873-D472AECF5346}"/>
              </a:ext>
            </a:extLst>
          </p:cNvPr>
          <p:cNvGrpSpPr/>
          <p:nvPr/>
        </p:nvGrpSpPr>
        <p:grpSpPr>
          <a:xfrm>
            <a:off x="11224359" y="3842265"/>
            <a:ext cx="2160000" cy="1080000"/>
            <a:chOff x="9649415" y="2955847"/>
            <a:chExt cx="2160000" cy="1080000"/>
          </a:xfrm>
        </p:grpSpPr>
        <p:sp>
          <p:nvSpPr>
            <p:cNvPr id="20" name="Rettangolo con angoli arrotondati 19">
              <a:extLst>
                <a:ext uri="{FF2B5EF4-FFF2-40B4-BE49-F238E27FC236}">
                  <a16:creationId xmlns:a16="http://schemas.microsoft.com/office/drawing/2014/main" id="{1F64A5D8-C352-A0B4-5639-0BEDAB8C6FF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38FD7BD5-4B69-E7C8-7A18-86762FC410DF}"/>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2" name="Gruppo 21">
            <a:extLst>
              <a:ext uri="{FF2B5EF4-FFF2-40B4-BE49-F238E27FC236}">
                <a16:creationId xmlns:a16="http://schemas.microsoft.com/office/drawing/2014/main" id="{B5CBC92E-BBAC-E625-8D28-BC2878755E8F}"/>
              </a:ext>
            </a:extLst>
          </p:cNvPr>
          <p:cNvGrpSpPr/>
          <p:nvPr/>
        </p:nvGrpSpPr>
        <p:grpSpPr>
          <a:xfrm>
            <a:off x="11924166" y="4842451"/>
            <a:ext cx="720000" cy="540000"/>
            <a:chOff x="6573488" y="5029771"/>
            <a:chExt cx="2160000" cy="1080000"/>
          </a:xfrm>
        </p:grpSpPr>
        <p:sp>
          <p:nvSpPr>
            <p:cNvPr id="23" name="Rettangolo con angoli arrotondati 22">
              <a:extLst>
                <a:ext uri="{FF2B5EF4-FFF2-40B4-BE49-F238E27FC236}">
                  <a16:creationId xmlns:a16="http://schemas.microsoft.com/office/drawing/2014/main" id="{12B19A01-DD14-17BC-162C-F9E90F838A2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0AC4D22E-8D46-2CE6-E88E-83EB08C7650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8" name="Gruppo 27">
            <a:extLst>
              <a:ext uri="{FF2B5EF4-FFF2-40B4-BE49-F238E27FC236}">
                <a16:creationId xmlns:a16="http://schemas.microsoft.com/office/drawing/2014/main" id="{C93CF7F2-E235-A9BB-E6B8-CA9085B7E55F}"/>
              </a:ext>
            </a:extLst>
          </p:cNvPr>
          <p:cNvGrpSpPr/>
          <p:nvPr/>
        </p:nvGrpSpPr>
        <p:grpSpPr>
          <a:xfrm>
            <a:off x="9955305" y="4191166"/>
            <a:ext cx="720000" cy="540000"/>
            <a:chOff x="6573488" y="5029771"/>
            <a:chExt cx="2160000" cy="1080000"/>
          </a:xfrm>
        </p:grpSpPr>
        <p:sp>
          <p:nvSpPr>
            <p:cNvPr id="29" name="Rettangolo con angoli arrotondati 28">
              <a:extLst>
                <a:ext uri="{FF2B5EF4-FFF2-40B4-BE49-F238E27FC236}">
                  <a16:creationId xmlns:a16="http://schemas.microsoft.com/office/drawing/2014/main" id="{3C3F3D77-BD03-4838-F394-65724759E19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24B86980-2E94-C976-A14D-7535BBF5D56B}"/>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31" name="Rettangolo con angoli arrotondati 30">
            <a:extLst>
              <a:ext uri="{FF2B5EF4-FFF2-40B4-BE49-F238E27FC236}">
                <a16:creationId xmlns:a16="http://schemas.microsoft.com/office/drawing/2014/main" id="{31AA2C9B-6790-E5D2-9BA7-45F34E7CC2B8}"/>
              </a:ext>
            </a:extLst>
          </p:cNvPr>
          <p:cNvSpPr/>
          <p:nvPr/>
        </p:nvSpPr>
        <p:spPr>
          <a:xfrm>
            <a:off x="13887457"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Rettangolo con angoli arrotondati 31">
            <a:extLst>
              <a:ext uri="{FF2B5EF4-FFF2-40B4-BE49-F238E27FC236}">
                <a16:creationId xmlns:a16="http://schemas.microsoft.com/office/drawing/2014/main" id="{10453F3B-CE14-4E9F-1CB3-FC67CA12A9DE}"/>
              </a:ext>
            </a:extLst>
          </p:cNvPr>
          <p:cNvSpPr/>
          <p:nvPr/>
        </p:nvSpPr>
        <p:spPr>
          <a:xfrm>
            <a:off x="14055424" y="31697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2919948C-3AEC-4C37-6214-B235A820E0EC}"/>
              </a:ext>
            </a:extLst>
          </p:cNvPr>
          <p:cNvSpPr txBox="1"/>
          <p:nvPr/>
        </p:nvSpPr>
        <p:spPr>
          <a:xfrm>
            <a:off x="13902417" y="3166375"/>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grpSp>
        <p:nvGrpSpPr>
          <p:cNvPr id="34" name="Gruppo 33">
            <a:extLst>
              <a:ext uri="{FF2B5EF4-FFF2-40B4-BE49-F238E27FC236}">
                <a16:creationId xmlns:a16="http://schemas.microsoft.com/office/drawing/2014/main" id="{A8F9DB07-9C87-CE47-1934-457B0448E8EE}"/>
              </a:ext>
            </a:extLst>
          </p:cNvPr>
          <p:cNvGrpSpPr/>
          <p:nvPr/>
        </p:nvGrpSpPr>
        <p:grpSpPr>
          <a:xfrm>
            <a:off x="15976343" y="3817544"/>
            <a:ext cx="2160000" cy="1104721"/>
            <a:chOff x="9649415" y="2931126"/>
            <a:chExt cx="2160000" cy="1104721"/>
          </a:xfrm>
        </p:grpSpPr>
        <p:sp>
          <p:nvSpPr>
            <p:cNvPr id="35" name="Rettangolo con angoli arrotondati 34">
              <a:extLst>
                <a:ext uri="{FF2B5EF4-FFF2-40B4-BE49-F238E27FC236}">
                  <a16:creationId xmlns:a16="http://schemas.microsoft.com/office/drawing/2014/main" id="{9CB5EB54-D2B8-D3E0-F66E-FDC76216D293}"/>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2FD25AF0-C6A0-2D29-A495-8BDA19654A89}"/>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37" name="Gruppo 36">
            <a:extLst>
              <a:ext uri="{FF2B5EF4-FFF2-40B4-BE49-F238E27FC236}">
                <a16:creationId xmlns:a16="http://schemas.microsoft.com/office/drawing/2014/main" id="{AF1CF933-FD5D-2147-BC47-F7F5E5C6BAF8}"/>
              </a:ext>
            </a:extLst>
          </p:cNvPr>
          <p:cNvGrpSpPr/>
          <p:nvPr/>
        </p:nvGrpSpPr>
        <p:grpSpPr>
          <a:xfrm>
            <a:off x="16660652" y="4795280"/>
            <a:ext cx="720000" cy="540000"/>
            <a:chOff x="6573488" y="5029771"/>
            <a:chExt cx="2160000" cy="1080000"/>
          </a:xfrm>
        </p:grpSpPr>
        <p:sp>
          <p:nvSpPr>
            <p:cNvPr id="38" name="Rettangolo con angoli arrotondati 37">
              <a:extLst>
                <a:ext uri="{FF2B5EF4-FFF2-40B4-BE49-F238E27FC236}">
                  <a16:creationId xmlns:a16="http://schemas.microsoft.com/office/drawing/2014/main" id="{020C0D5D-51E1-755C-9E20-A7FED7AE0A1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F00C0895-BFE8-6BE3-E272-EC91C90CCFF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43" name="Gruppo 42">
            <a:extLst>
              <a:ext uri="{FF2B5EF4-FFF2-40B4-BE49-F238E27FC236}">
                <a16:creationId xmlns:a16="http://schemas.microsoft.com/office/drawing/2014/main" id="{9601DA56-6016-252F-91E9-C78AFA676CEA}"/>
              </a:ext>
            </a:extLst>
          </p:cNvPr>
          <p:cNvGrpSpPr/>
          <p:nvPr/>
        </p:nvGrpSpPr>
        <p:grpSpPr>
          <a:xfrm>
            <a:off x="14792528" y="4211381"/>
            <a:ext cx="720000" cy="540000"/>
            <a:chOff x="6573488" y="5029771"/>
            <a:chExt cx="2160000" cy="1080000"/>
          </a:xfrm>
        </p:grpSpPr>
        <p:sp>
          <p:nvSpPr>
            <p:cNvPr id="44" name="Rettangolo con angoli arrotondati 43">
              <a:extLst>
                <a:ext uri="{FF2B5EF4-FFF2-40B4-BE49-F238E27FC236}">
                  <a16:creationId xmlns:a16="http://schemas.microsoft.com/office/drawing/2014/main" id="{5884AC06-C7F7-314A-3B9D-5276A748B51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4D76C06B-DC59-5CBC-462A-8C5EA608A93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86" name="Τίτλος 1">
            <a:extLst>
              <a:ext uri="{FF2B5EF4-FFF2-40B4-BE49-F238E27FC236}">
                <a16:creationId xmlns:a16="http://schemas.microsoft.com/office/drawing/2014/main" id="{01125A09-101A-6E03-FAFA-7D9216BA8F21}"/>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HILDA, an Ecosystem approach: The modules</a:t>
            </a:r>
            <a:endParaRPr lang="el-GR" dirty="0"/>
          </a:p>
        </p:txBody>
      </p:sp>
    </p:spTree>
    <p:extLst>
      <p:ext uri="{BB962C8B-B14F-4D97-AF65-F5344CB8AC3E}">
        <p14:creationId xmlns:p14="http://schemas.microsoft.com/office/powerpoint/2010/main" val="13658553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B76D2-EAE0-F5D2-997C-6BA2B96831A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CFBA5711-926B-98C1-2D95-752311FA0C1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CEA73B3-4627-130C-4661-94A1814A150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646D085-DD42-6CE4-9391-B67E3CEBDB12}"/>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3CD81-6CF4-586F-7239-ED7FCC6F12D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054020B-80DE-9FA5-166E-3BF459E983B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E2312A6-120F-7B50-30EE-A477DED4218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807ABEB-7AE9-F675-B44B-6A0B3F752C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838E56E-A8C0-2520-ABA1-F6570F27B38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12AAD20-0871-98C1-240E-B5E7FCB63F2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194E2B2-E3CA-DCF4-E0FD-B4B693DACC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14456AC-DBF8-A31E-57C3-68E775C6FC0F}"/>
              </a:ext>
            </a:extLst>
          </p:cNvPr>
          <p:cNvSpPr txBox="1">
            <a:spLocks/>
          </p:cNvSpPr>
          <p:nvPr/>
        </p:nvSpPr>
        <p:spPr>
          <a:xfrm>
            <a:off x="595323" y="2688887"/>
            <a:ext cx="8015381"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a:t>
            </a:r>
          </a:p>
          <a:p>
            <a:pPr marL="25400" indent="0" algn="l">
              <a:lnSpc>
                <a:spcPct val="170000"/>
              </a:lnSpc>
            </a:pPr>
            <a:r>
              <a:rPr lang="en-US" dirty="0">
                <a:solidFill>
                  <a:schemeClr val="tx1"/>
                </a:solidFill>
                <a:latin typeface="Bricolage Grotesque" panose="020B0604020202020204" charset="0"/>
              </a:rPr>
              <a:t>disinformation and misinformation within a broader framework, which considers vulnerability to dis- and misinformation, especially those associated with adolescence.</a:t>
            </a:r>
          </a:p>
          <a:p>
            <a:pPr marL="25400" indent="0" algn="l">
              <a:lnSpc>
                <a:spcPct val="170000"/>
              </a:lnSpc>
            </a:pP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6" name="Rettangolo con angoli arrotondati 15">
            <a:extLst>
              <a:ext uri="{FF2B5EF4-FFF2-40B4-BE49-F238E27FC236}">
                <a16:creationId xmlns:a16="http://schemas.microsoft.com/office/drawing/2014/main" id="{77D4E00D-6C3D-3529-904D-281EF1AAF8C5}"/>
              </a:ext>
            </a:extLst>
          </p:cNvPr>
          <p:cNvSpPr/>
          <p:nvPr/>
        </p:nvSpPr>
        <p:spPr>
          <a:xfrm>
            <a:off x="9148126" y="297981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CDA094E4-E88D-2E7D-F10B-0CE71367DC1E}"/>
              </a:ext>
            </a:extLst>
          </p:cNvPr>
          <p:cNvSpPr/>
          <p:nvPr/>
        </p:nvSpPr>
        <p:spPr>
          <a:xfrm>
            <a:off x="10253353" y="305540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B958C0C8-93D8-DBFF-0139-A560918561C1}"/>
              </a:ext>
            </a:extLst>
          </p:cNvPr>
          <p:cNvSpPr txBox="1"/>
          <p:nvPr/>
        </p:nvSpPr>
        <p:spPr>
          <a:xfrm>
            <a:off x="10390343" y="2981969"/>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19" name="Gruppo 18">
            <a:extLst>
              <a:ext uri="{FF2B5EF4-FFF2-40B4-BE49-F238E27FC236}">
                <a16:creationId xmlns:a16="http://schemas.microsoft.com/office/drawing/2014/main" id="{45C989A9-238E-02C9-43C9-99FD0C5BFD3E}"/>
              </a:ext>
            </a:extLst>
          </p:cNvPr>
          <p:cNvGrpSpPr/>
          <p:nvPr/>
        </p:nvGrpSpPr>
        <p:grpSpPr>
          <a:xfrm>
            <a:off x="11296696" y="4128480"/>
            <a:ext cx="2160000" cy="1080000"/>
            <a:chOff x="9649415" y="2955847"/>
            <a:chExt cx="2160000" cy="1080000"/>
          </a:xfrm>
        </p:grpSpPr>
        <p:sp>
          <p:nvSpPr>
            <p:cNvPr id="20" name="Rettangolo con angoli arrotondati 19">
              <a:extLst>
                <a:ext uri="{FF2B5EF4-FFF2-40B4-BE49-F238E27FC236}">
                  <a16:creationId xmlns:a16="http://schemas.microsoft.com/office/drawing/2014/main" id="{AF52BC2A-8345-2562-1684-F263D036B051}"/>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F1BB3D03-1933-76F6-578C-EBCB75E3369A}"/>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2" name="Gruppo 21">
            <a:extLst>
              <a:ext uri="{FF2B5EF4-FFF2-40B4-BE49-F238E27FC236}">
                <a16:creationId xmlns:a16="http://schemas.microsoft.com/office/drawing/2014/main" id="{3A8C6EB1-C023-BB15-6109-6AD11B4C648C}"/>
              </a:ext>
            </a:extLst>
          </p:cNvPr>
          <p:cNvGrpSpPr/>
          <p:nvPr/>
        </p:nvGrpSpPr>
        <p:grpSpPr>
          <a:xfrm>
            <a:off x="12016696" y="5059716"/>
            <a:ext cx="720000" cy="540000"/>
            <a:chOff x="6573488" y="5029771"/>
            <a:chExt cx="2160000" cy="1080000"/>
          </a:xfrm>
        </p:grpSpPr>
        <p:sp>
          <p:nvSpPr>
            <p:cNvPr id="23" name="Rettangolo con angoli arrotondati 22">
              <a:extLst>
                <a:ext uri="{FF2B5EF4-FFF2-40B4-BE49-F238E27FC236}">
                  <a16:creationId xmlns:a16="http://schemas.microsoft.com/office/drawing/2014/main" id="{099D6B6D-F75A-BD2D-286B-90095C823A6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CB833DC1-019B-F480-CCE1-76EC0FD305CD}"/>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3" name="Gruppo 2">
            <a:extLst>
              <a:ext uri="{FF2B5EF4-FFF2-40B4-BE49-F238E27FC236}">
                <a16:creationId xmlns:a16="http://schemas.microsoft.com/office/drawing/2014/main" id="{9A1BAACE-B4CE-578F-70BC-FCB9E1602EDD}"/>
              </a:ext>
            </a:extLst>
          </p:cNvPr>
          <p:cNvGrpSpPr/>
          <p:nvPr/>
        </p:nvGrpSpPr>
        <p:grpSpPr>
          <a:xfrm>
            <a:off x="9010034" y="4099936"/>
            <a:ext cx="2473900" cy="1080000"/>
            <a:chOff x="9492465" y="2955847"/>
            <a:chExt cx="2473900" cy="1080000"/>
          </a:xfrm>
        </p:grpSpPr>
        <p:sp>
          <p:nvSpPr>
            <p:cNvPr id="14" name="Rettangolo con angoli arrotondati 13">
              <a:extLst>
                <a:ext uri="{FF2B5EF4-FFF2-40B4-BE49-F238E27FC236}">
                  <a16:creationId xmlns:a16="http://schemas.microsoft.com/office/drawing/2014/main" id="{2C973939-EBB9-2D11-1953-2CFAB1942A2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D967160F-C910-340A-5FE0-2409FE135D89}"/>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grpSp>
        <p:nvGrpSpPr>
          <p:cNvPr id="28" name="Gruppo 27">
            <a:extLst>
              <a:ext uri="{FF2B5EF4-FFF2-40B4-BE49-F238E27FC236}">
                <a16:creationId xmlns:a16="http://schemas.microsoft.com/office/drawing/2014/main" id="{6AC63563-18DF-B940-5ECF-BA98B0B69682}"/>
              </a:ext>
            </a:extLst>
          </p:cNvPr>
          <p:cNvGrpSpPr/>
          <p:nvPr/>
        </p:nvGrpSpPr>
        <p:grpSpPr>
          <a:xfrm>
            <a:off x="10968452" y="3616324"/>
            <a:ext cx="720000" cy="540000"/>
            <a:chOff x="6573488" y="5029771"/>
            <a:chExt cx="2160000" cy="1080000"/>
          </a:xfrm>
        </p:grpSpPr>
        <p:sp>
          <p:nvSpPr>
            <p:cNvPr id="29" name="Rettangolo con angoli arrotondati 28">
              <a:extLst>
                <a:ext uri="{FF2B5EF4-FFF2-40B4-BE49-F238E27FC236}">
                  <a16:creationId xmlns:a16="http://schemas.microsoft.com/office/drawing/2014/main" id="{661E642C-D89A-E60F-C2B8-0FE065ED508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8AB26291-BAE5-9D87-C197-1D529F8C5B4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3h</a:t>
              </a:r>
            </a:p>
          </p:txBody>
        </p:sp>
      </p:grpSp>
      <p:grpSp>
        <p:nvGrpSpPr>
          <p:cNvPr id="26" name="Gruppo 25">
            <a:extLst>
              <a:ext uri="{FF2B5EF4-FFF2-40B4-BE49-F238E27FC236}">
                <a16:creationId xmlns:a16="http://schemas.microsoft.com/office/drawing/2014/main" id="{A758F5CE-F095-9852-51E1-DC472BE0AA93}"/>
              </a:ext>
            </a:extLst>
          </p:cNvPr>
          <p:cNvGrpSpPr/>
          <p:nvPr/>
        </p:nvGrpSpPr>
        <p:grpSpPr>
          <a:xfrm>
            <a:off x="9971374" y="5084184"/>
            <a:ext cx="720000" cy="540000"/>
            <a:chOff x="6573488" y="5029771"/>
            <a:chExt cx="2160000" cy="1080000"/>
          </a:xfrm>
        </p:grpSpPr>
        <p:sp>
          <p:nvSpPr>
            <p:cNvPr id="27" name="Rettangolo con angoli arrotondati 26">
              <a:extLst>
                <a:ext uri="{FF2B5EF4-FFF2-40B4-BE49-F238E27FC236}">
                  <a16:creationId xmlns:a16="http://schemas.microsoft.com/office/drawing/2014/main" id="{1FABEAD9-323F-5D65-6C0A-F092DEB10A8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8FD1589C-43AF-BA89-B4F7-9B45348F3283}"/>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46" name="Τίτλος 1">
            <a:extLst>
              <a:ext uri="{FF2B5EF4-FFF2-40B4-BE49-F238E27FC236}">
                <a16:creationId xmlns:a16="http://schemas.microsoft.com/office/drawing/2014/main" id="{4106E202-B0C5-8CB6-59D1-086BD1B8BE67}"/>
              </a:ext>
            </a:extLst>
          </p:cNvPr>
          <p:cNvSpPr txBox="1">
            <a:spLocks/>
          </p:cNvSpPr>
          <p:nvPr/>
        </p:nvSpPr>
        <p:spPr>
          <a:xfrm>
            <a:off x="2693443" y="597024"/>
            <a:ext cx="14748395" cy="1470025"/>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a:latin typeface="Bricolage Grotesque" panose="020B0604020202020204" charset="0"/>
              </a:rPr>
              <a:t>HILDA, an Ecosystem approach: The modules</a:t>
            </a:r>
            <a:endParaRPr lang="el-GR" dirty="0"/>
          </a:p>
        </p:txBody>
      </p:sp>
    </p:spTree>
    <p:extLst>
      <p:ext uri="{BB962C8B-B14F-4D97-AF65-F5344CB8AC3E}">
        <p14:creationId xmlns:p14="http://schemas.microsoft.com/office/powerpoint/2010/main" val="4498660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1144F-6E2D-4987-0327-E1C50DABB95A}"/>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855C993-584E-F2E0-B95B-6512FD06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515BB11-E01A-8252-F703-A87BA89118B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97A4E0C-BE41-F4F9-2EBB-18DB0B64B0D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93A96B0-FD18-3585-E53E-67A53E99EBC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7C5E4DD-C5D4-1FD4-62F2-664C2F7A570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D3619-5F30-1B28-FC43-D78BCE009E7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A89A16B-22CE-DB0F-BFBA-2E66C975EFE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48A60B9-7FBC-D125-BD05-5373C114786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11CEB5F-A1EF-B14B-650C-9A0193B5A96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08AAE2-9373-1CB1-294C-3075F27D1F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4EFD1CCC-59F7-78FB-F57D-E199DF074614}"/>
              </a:ext>
            </a:extLst>
          </p:cNvPr>
          <p:cNvSpPr txBox="1">
            <a:spLocks/>
          </p:cNvSpPr>
          <p:nvPr/>
        </p:nvSpPr>
        <p:spPr>
          <a:xfrm>
            <a:off x="595323" y="2688887"/>
            <a:ext cx="7133945"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a:t>
            </a:r>
          </a:p>
          <a:p>
            <a:pPr marL="25400" indent="0" algn="l">
              <a:lnSpc>
                <a:spcPct val="170000"/>
              </a:lnSpc>
            </a:pPr>
            <a:r>
              <a:rPr lang="en-US" dirty="0">
                <a:solidFill>
                  <a:schemeClr val="tx1"/>
                </a:solidFill>
                <a:latin typeface="Bricolage Grotesque" panose="020B0604020202020204" charset="0"/>
              </a:rPr>
              <a:t>disinformation and misinformation within a broader framework, with a focus on the needed basic competences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15" name="Rettangolo con angoli arrotondati 14">
            <a:extLst>
              <a:ext uri="{FF2B5EF4-FFF2-40B4-BE49-F238E27FC236}">
                <a16:creationId xmlns:a16="http://schemas.microsoft.com/office/drawing/2014/main" id="{812A2D49-14D8-D27B-BC2B-A8FC30C324AA}"/>
              </a:ext>
            </a:extLst>
          </p:cNvPr>
          <p:cNvSpPr/>
          <p:nvPr/>
        </p:nvSpPr>
        <p:spPr>
          <a:xfrm>
            <a:off x="13893664" y="2979812"/>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con angoli arrotondati 18">
            <a:extLst>
              <a:ext uri="{FF2B5EF4-FFF2-40B4-BE49-F238E27FC236}">
                <a16:creationId xmlns:a16="http://schemas.microsoft.com/office/drawing/2014/main" id="{E42ED51F-5647-C4EE-9E4C-E1DBD88CEBE6}"/>
              </a:ext>
            </a:extLst>
          </p:cNvPr>
          <p:cNvSpPr/>
          <p:nvPr/>
        </p:nvSpPr>
        <p:spPr>
          <a:xfrm>
            <a:off x="14941526" y="3169702"/>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35EC7951-7FD3-AB5B-4F78-91FC05B83980}"/>
              </a:ext>
            </a:extLst>
          </p:cNvPr>
          <p:cNvSpPr txBox="1"/>
          <p:nvPr/>
        </p:nvSpPr>
        <p:spPr>
          <a:xfrm>
            <a:off x="15078516" y="3187711"/>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21" name="Gruppo 20">
            <a:extLst>
              <a:ext uri="{FF2B5EF4-FFF2-40B4-BE49-F238E27FC236}">
                <a16:creationId xmlns:a16="http://schemas.microsoft.com/office/drawing/2014/main" id="{8BD0BCF9-EC2C-42D6-50BB-AB932716D7E1}"/>
              </a:ext>
            </a:extLst>
          </p:cNvPr>
          <p:cNvGrpSpPr/>
          <p:nvPr/>
        </p:nvGrpSpPr>
        <p:grpSpPr>
          <a:xfrm>
            <a:off x="15679656" y="4087650"/>
            <a:ext cx="720000" cy="540000"/>
            <a:chOff x="6573488" y="5029771"/>
            <a:chExt cx="2160000" cy="1080000"/>
          </a:xfrm>
        </p:grpSpPr>
        <p:sp>
          <p:nvSpPr>
            <p:cNvPr id="22" name="Rettangolo con angoli arrotondati 21">
              <a:extLst>
                <a:ext uri="{FF2B5EF4-FFF2-40B4-BE49-F238E27FC236}">
                  <a16:creationId xmlns:a16="http://schemas.microsoft.com/office/drawing/2014/main" id="{9F5622B6-0D4F-AEB0-8CCC-FB24FBA2943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a:extLst>
                <a:ext uri="{FF2B5EF4-FFF2-40B4-BE49-F238E27FC236}">
                  <a16:creationId xmlns:a16="http://schemas.microsoft.com/office/drawing/2014/main" id="{4DA91C52-001F-A9D5-776D-D9B3A50379D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8" name="Rettangolo con angoli arrotondati 77">
            <a:extLst>
              <a:ext uri="{FF2B5EF4-FFF2-40B4-BE49-F238E27FC236}">
                <a16:creationId xmlns:a16="http://schemas.microsoft.com/office/drawing/2014/main" id="{91623E7F-BC8F-B00B-7BFE-4F1BBB515388}"/>
              </a:ext>
            </a:extLst>
          </p:cNvPr>
          <p:cNvSpPr/>
          <p:nvPr/>
        </p:nvSpPr>
        <p:spPr>
          <a:xfrm>
            <a:off x="9141342" y="2981224"/>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con angoli arrotondati 78">
            <a:extLst>
              <a:ext uri="{FF2B5EF4-FFF2-40B4-BE49-F238E27FC236}">
                <a16:creationId xmlns:a16="http://schemas.microsoft.com/office/drawing/2014/main" id="{B483B821-8611-9F9C-EF0F-7E15CBC65FA8}"/>
              </a:ext>
            </a:extLst>
          </p:cNvPr>
          <p:cNvSpPr/>
          <p:nvPr/>
        </p:nvSpPr>
        <p:spPr>
          <a:xfrm>
            <a:off x="10189204" y="317111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0" name="CasellaDiTesto 79">
            <a:extLst>
              <a:ext uri="{FF2B5EF4-FFF2-40B4-BE49-F238E27FC236}">
                <a16:creationId xmlns:a16="http://schemas.microsoft.com/office/drawing/2014/main" id="{27EA707E-5B70-BE70-AE93-36BA1427D942}"/>
              </a:ext>
            </a:extLst>
          </p:cNvPr>
          <p:cNvSpPr txBox="1"/>
          <p:nvPr/>
        </p:nvSpPr>
        <p:spPr>
          <a:xfrm>
            <a:off x="10326194" y="3189123"/>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81" name="Gruppo 80">
            <a:extLst>
              <a:ext uri="{FF2B5EF4-FFF2-40B4-BE49-F238E27FC236}">
                <a16:creationId xmlns:a16="http://schemas.microsoft.com/office/drawing/2014/main" id="{6952612F-FE34-8F82-38E2-E5836783461C}"/>
              </a:ext>
            </a:extLst>
          </p:cNvPr>
          <p:cNvGrpSpPr/>
          <p:nvPr/>
        </p:nvGrpSpPr>
        <p:grpSpPr>
          <a:xfrm>
            <a:off x="10927334" y="4089062"/>
            <a:ext cx="720000" cy="540000"/>
            <a:chOff x="6573488" y="5029771"/>
            <a:chExt cx="2160000" cy="1080000"/>
          </a:xfrm>
        </p:grpSpPr>
        <p:sp>
          <p:nvSpPr>
            <p:cNvPr id="82" name="Rettangolo con angoli arrotondati 81">
              <a:extLst>
                <a:ext uri="{FF2B5EF4-FFF2-40B4-BE49-F238E27FC236}">
                  <a16:creationId xmlns:a16="http://schemas.microsoft.com/office/drawing/2014/main" id="{B2217311-F1AE-CEBF-614E-F2E8A30D84C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3" name="CasellaDiTesto 82">
              <a:extLst>
                <a:ext uri="{FF2B5EF4-FFF2-40B4-BE49-F238E27FC236}">
                  <a16:creationId xmlns:a16="http://schemas.microsoft.com/office/drawing/2014/main" id="{531C12FA-F081-19AC-59C9-6E99D464DCB5}"/>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32" name="Τίτλος 1">
            <a:extLst>
              <a:ext uri="{FF2B5EF4-FFF2-40B4-BE49-F238E27FC236}">
                <a16:creationId xmlns:a16="http://schemas.microsoft.com/office/drawing/2014/main" id="{93513475-A2D7-B85D-ABC2-C730B3687286}"/>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an Ecosystem approach: The modules</a:t>
            </a:r>
            <a:endParaRPr lang="el-GR" dirty="0"/>
          </a:p>
        </p:txBody>
      </p:sp>
    </p:spTree>
    <p:extLst>
      <p:ext uri="{BB962C8B-B14F-4D97-AF65-F5344CB8AC3E}">
        <p14:creationId xmlns:p14="http://schemas.microsoft.com/office/powerpoint/2010/main" val="24026833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87DF9-58CE-54AE-B1F6-17579F676FB7}"/>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F6790060-E782-1318-51D0-1FAA1B603E6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3EDD1B-8BFB-67E9-CF69-E5EAE9B939C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6DCE616-BCFB-9C48-20C8-E9FC91BA1FE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82A85BD-5A37-9041-51C8-EB8AF4A1B21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31DF05C-70D4-85BD-8131-754D9BF5522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5CEAA3-7722-A0CA-B15D-1996BFC05B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C156F2C-704A-DA28-9EA6-DEC83DDC32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3E1F5EC-FA97-7FD7-F286-56F222907B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4EAC023-2147-AAA7-B3AC-21DFECDFB25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94DA691-BCD8-C1C2-5BD6-97667CD127F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C3B41536-1D12-A99A-075D-FEA2FB86ADA7}"/>
              </a:ext>
            </a:extLst>
          </p:cNvPr>
          <p:cNvSpPr txBox="1">
            <a:spLocks/>
          </p:cNvSpPr>
          <p:nvPr/>
        </p:nvSpPr>
        <p:spPr>
          <a:xfrm>
            <a:off x="595323" y="2688887"/>
            <a:ext cx="7832600"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a:t>
            </a:r>
          </a:p>
          <a:p>
            <a:pPr marL="25400" indent="0" algn="l">
              <a:lnSpc>
                <a:spcPct val="170000"/>
              </a:lnSpc>
            </a:pPr>
            <a:r>
              <a:rPr lang="en-US" dirty="0">
                <a:solidFill>
                  <a:schemeClr val="tx1"/>
                </a:solidFill>
                <a:latin typeface="Bricolage Grotesque" panose="020B0604020202020204" charset="0"/>
              </a:rPr>
              <a:t>disinformation and misinformation within a broader framework, with a focus on situation of application</a:t>
            </a:r>
            <a:endParaRPr lang="en-GB" dirty="0">
              <a:solidFill>
                <a:schemeClr val="tx1"/>
              </a:solidFill>
              <a:latin typeface="Bricolage Grotesque" panose="020B0604020202020204" charset="0"/>
            </a:endParaRPr>
          </a:p>
        </p:txBody>
      </p:sp>
      <p:sp>
        <p:nvSpPr>
          <p:cNvPr id="42" name="Rettangolo con angoli arrotondati 41">
            <a:extLst>
              <a:ext uri="{FF2B5EF4-FFF2-40B4-BE49-F238E27FC236}">
                <a16:creationId xmlns:a16="http://schemas.microsoft.com/office/drawing/2014/main" id="{337DC014-43FF-A4B0-F535-D8192A9EBA73}"/>
              </a:ext>
            </a:extLst>
          </p:cNvPr>
          <p:cNvSpPr/>
          <p:nvPr/>
        </p:nvSpPr>
        <p:spPr>
          <a:xfrm>
            <a:off x="9152713" y="2980025"/>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con angoli arrotondati 45">
            <a:extLst>
              <a:ext uri="{FF2B5EF4-FFF2-40B4-BE49-F238E27FC236}">
                <a16:creationId xmlns:a16="http://schemas.microsoft.com/office/drawing/2014/main" id="{1608CEFE-9295-0E4B-3594-FC3094D7A505}"/>
              </a:ext>
            </a:extLst>
          </p:cNvPr>
          <p:cNvSpPr/>
          <p:nvPr/>
        </p:nvSpPr>
        <p:spPr>
          <a:xfrm>
            <a:off x="10200575" y="316991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CasellaDiTesto 46">
            <a:extLst>
              <a:ext uri="{FF2B5EF4-FFF2-40B4-BE49-F238E27FC236}">
                <a16:creationId xmlns:a16="http://schemas.microsoft.com/office/drawing/2014/main" id="{A07F5072-2F60-390F-FD0E-81B3A1744152}"/>
              </a:ext>
            </a:extLst>
          </p:cNvPr>
          <p:cNvSpPr txBox="1"/>
          <p:nvPr/>
        </p:nvSpPr>
        <p:spPr>
          <a:xfrm>
            <a:off x="10337565" y="3187924"/>
            <a:ext cx="2042686" cy="1015663"/>
          </a:xfrm>
          <a:prstGeom prst="rect">
            <a:avLst/>
          </a:prstGeom>
          <a:noFill/>
        </p:spPr>
        <p:txBody>
          <a:bodyPr wrap="square" rtlCol="0">
            <a:spAutoFit/>
          </a:bodyPr>
          <a:lstStyle/>
          <a:p>
            <a:pPr algn="ctr"/>
            <a:r>
              <a:rPr lang="it-IT" sz="2000" b="1" dirty="0">
                <a:solidFill>
                  <a:schemeClr val="bg1"/>
                </a:solidFill>
              </a:rPr>
              <a:t>INDUSTRY &amp; COMMUNITY RELATIONS </a:t>
            </a:r>
          </a:p>
        </p:txBody>
      </p:sp>
      <p:grpSp>
        <p:nvGrpSpPr>
          <p:cNvPr id="48" name="Gruppo 47">
            <a:extLst>
              <a:ext uri="{FF2B5EF4-FFF2-40B4-BE49-F238E27FC236}">
                <a16:creationId xmlns:a16="http://schemas.microsoft.com/office/drawing/2014/main" id="{025780B7-4FCD-ABF9-1AFE-F26070333E22}"/>
              </a:ext>
            </a:extLst>
          </p:cNvPr>
          <p:cNvGrpSpPr/>
          <p:nvPr/>
        </p:nvGrpSpPr>
        <p:grpSpPr>
          <a:xfrm>
            <a:off x="10938705" y="4156875"/>
            <a:ext cx="720000" cy="540000"/>
            <a:chOff x="6573488" y="5029771"/>
            <a:chExt cx="2160000" cy="1080000"/>
          </a:xfrm>
        </p:grpSpPr>
        <p:sp>
          <p:nvSpPr>
            <p:cNvPr id="49" name="Rettangolo con angoli arrotondati 48">
              <a:extLst>
                <a:ext uri="{FF2B5EF4-FFF2-40B4-BE49-F238E27FC236}">
                  <a16:creationId xmlns:a16="http://schemas.microsoft.com/office/drawing/2014/main" id="{C210187B-4861-CE09-70F5-805D522E680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0" name="CasellaDiTesto 49">
              <a:extLst>
                <a:ext uri="{FF2B5EF4-FFF2-40B4-BE49-F238E27FC236}">
                  <a16:creationId xmlns:a16="http://schemas.microsoft.com/office/drawing/2014/main" id="{2578ADA3-7705-EAA9-7508-521EF04A868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53" name="Τίτλος 1">
            <a:extLst>
              <a:ext uri="{FF2B5EF4-FFF2-40B4-BE49-F238E27FC236}">
                <a16:creationId xmlns:a16="http://schemas.microsoft.com/office/drawing/2014/main" id="{0DD19F73-F334-CA89-C913-3FC99FF8F2E9}"/>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an Ecosystem approach: The modules</a:t>
            </a:r>
            <a:endParaRPr lang="el-GR" dirty="0"/>
          </a:p>
        </p:txBody>
      </p:sp>
    </p:spTree>
    <p:extLst>
      <p:ext uri="{BB962C8B-B14F-4D97-AF65-F5344CB8AC3E}">
        <p14:creationId xmlns:p14="http://schemas.microsoft.com/office/powerpoint/2010/main" val="17545894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EBABA-50F3-E887-0537-6E696A458811}"/>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DAC14419-E75C-2A02-6E20-601015A1BC9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FEA1066-BA95-A192-5871-404124A6FBD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5D22C20-A4AF-7DE6-BA08-858EECCC0CF0}"/>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EF3FD32-B70B-0933-7DB8-CFED8125E6D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47D5B798-A035-2FA7-F7C8-65547488F39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E621B88-ACD7-6C13-D339-26F5172A09E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A904039-F5E5-B121-4ACA-CEF91CA9290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A73F50-F628-D034-C99E-7AEA1CCC275D}"/>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32F21B-67CE-4FD8-A2F9-94E4C94F2D9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3A0FC41-803E-9F06-D1FE-CA9DAA30D42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Υπότιτλος 2">
            <a:extLst>
              <a:ext uri="{FF2B5EF4-FFF2-40B4-BE49-F238E27FC236}">
                <a16:creationId xmlns:a16="http://schemas.microsoft.com/office/drawing/2014/main" id="{3650D404-FC7C-9FA1-E369-80A2EA1D4102}"/>
              </a:ext>
            </a:extLst>
          </p:cNvPr>
          <p:cNvSpPr txBox="1">
            <a:spLocks/>
          </p:cNvSpPr>
          <p:nvPr/>
        </p:nvSpPr>
        <p:spPr>
          <a:xfrm>
            <a:off x="595323" y="2688887"/>
            <a:ext cx="7858564" cy="99888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How to combat </a:t>
            </a:r>
          </a:p>
          <a:p>
            <a:pPr marL="25400" indent="0" algn="l">
              <a:lnSpc>
                <a:spcPct val="170000"/>
              </a:lnSpc>
            </a:pPr>
            <a:r>
              <a:rPr lang="en-US" dirty="0">
                <a:solidFill>
                  <a:schemeClr val="tx1"/>
                </a:solidFill>
                <a:latin typeface="Bricolage Grotesque" panose="020B0604020202020204" charset="0"/>
              </a:rPr>
              <a:t>disinformation and misinformation within a broader framework, knowing that sometimes prevention is not enough or can fail, so that things go wrong and situations of crisis emerge so that the school community needs to be prepared and need act together.</a:t>
            </a:r>
            <a:endParaRPr lang="en-GB" dirty="0">
              <a:solidFill>
                <a:schemeClr val="tx1"/>
              </a:solidFill>
              <a:latin typeface="Bricolage Grotesque" panose="020B0604020202020204" charset="0"/>
            </a:endParaRPr>
          </a:p>
        </p:txBody>
      </p:sp>
      <p:grpSp>
        <p:nvGrpSpPr>
          <p:cNvPr id="14" name="Gruppo 13">
            <a:extLst>
              <a:ext uri="{FF2B5EF4-FFF2-40B4-BE49-F238E27FC236}">
                <a16:creationId xmlns:a16="http://schemas.microsoft.com/office/drawing/2014/main" id="{CDA5D2F9-7E2A-026D-B45D-310A897BAF95}"/>
              </a:ext>
            </a:extLst>
          </p:cNvPr>
          <p:cNvGrpSpPr/>
          <p:nvPr/>
        </p:nvGrpSpPr>
        <p:grpSpPr>
          <a:xfrm>
            <a:off x="12746981" y="3048822"/>
            <a:ext cx="2160000" cy="1104721"/>
            <a:chOff x="9649415" y="2931126"/>
            <a:chExt cx="2160000" cy="1104721"/>
          </a:xfrm>
        </p:grpSpPr>
        <p:sp>
          <p:nvSpPr>
            <p:cNvPr id="15" name="Rettangolo con angoli arrotondati 14">
              <a:extLst>
                <a:ext uri="{FF2B5EF4-FFF2-40B4-BE49-F238E27FC236}">
                  <a16:creationId xmlns:a16="http://schemas.microsoft.com/office/drawing/2014/main" id="{21FED51C-1A84-2D82-6D17-160BF43EFB1E}"/>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a:extLst>
                <a:ext uri="{FF2B5EF4-FFF2-40B4-BE49-F238E27FC236}">
                  <a16:creationId xmlns:a16="http://schemas.microsoft.com/office/drawing/2014/main" id="{1DA657DA-E580-78CB-8BC1-3ED2912CE013}"/>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0" name="Gruppo 19">
            <a:extLst>
              <a:ext uri="{FF2B5EF4-FFF2-40B4-BE49-F238E27FC236}">
                <a16:creationId xmlns:a16="http://schemas.microsoft.com/office/drawing/2014/main" id="{C00EB5D9-DA21-56FB-428A-9D7555E2D081}"/>
              </a:ext>
            </a:extLst>
          </p:cNvPr>
          <p:cNvGrpSpPr/>
          <p:nvPr/>
        </p:nvGrpSpPr>
        <p:grpSpPr>
          <a:xfrm>
            <a:off x="13431290" y="4026558"/>
            <a:ext cx="720000" cy="540000"/>
            <a:chOff x="6573488" y="5029771"/>
            <a:chExt cx="2160000" cy="1080000"/>
          </a:xfrm>
        </p:grpSpPr>
        <p:sp>
          <p:nvSpPr>
            <p:cNvPr id="21" name="Rettangolo con angoli arrotondati 20">
              <a:extLst>
                <a:ext uri="{FF2B5EF4-FFF2-40B4-BE49-F238E27FC236}">
                  <a16:creationId xmlns:a16="http://schemas.microsoft.com/office/drawing/2014/main" id="{EF2E7810-0AE0-8559-7EF3-FC1020205BD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7D5B6E4B-FEED-8946-F2D2-3FC15F1FD94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sp>
        <p:nvSpPr>
          <p:cNvPr id="25" name="Τίτλος 1">
            <a:extLst>
              <a:ext uri="{FF2B5EF4-FFF2-40B4-BE49-F238E27FC236}">
                <a16:creationId xmlns:a16="http://schemas.microsoft.com/office/drawing/2014/main" id="{E02B1CF5-7646-C562-5F07-B22F2B855C27}"/>
              </a:ext>
            </a:extLst>
          </p:cNvPr>
          <p:cNvSpPr>
            <a:spLocks noGrp="1"/>
          </p:cNvSpPr>
          <p:nvPr>
            <p:ph type="ctrTitle"/>
          </p:nvPr>
        </p:nvSpPr>
        <p:spPr>
          <a:xfrm>
            <a:off x="2693443" y="597024"/>
            <a:ext cx="14748395" cy="1470025"/>
          </a:xfrm>
        </p:spPr>
        <p:txBody>
          <a:bodyPr>
            <a:normAutofit/>
          </a:bodyPr>
          <a:lstStyle/>
          <a:p>
            <a:r>
              <a:rPr lang="en-US" dirty="0">
                <a:latin typeface="Bricolage Grotesque" panose="020B0604020202020204" charset="0"/>
              </a:rPr>
              <a:t>HILDA, an Ecosystem approach: The modules</a:t>
            </a:r>
            <a:endParaRPr lang="el-GR" dirty="0"/>
          </a:p>
        </p:txBody>
      </p:sp>
    </p:spTree>
    <p:extLst>
      <p:ext uri="{BB962C8B-B14F-4D97-AF65-F5344CB8AC3E}">
        <p14:creationId xmlns:p14="http://schemas.microsoft.com/office/powerpoint/2010/main" val="11788558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AE8507-150E-18AA-A54B-5EB84077440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F8EF19B-37BA-BDEF-EF3A-8D92F4F9439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Disinformation / Misinformation.</a:t>
            </a:r>
            <a:br>
              <a:rPr lang="en-US" dirty="0">
                <a:latin typeface="Bricolage Grotesque" panose="020B0604020202020204" charset="0"/>
              </a:rPr>
            </a:br>
            <a:r>
              <a:rPr lang="en-US" dirty="0">
                <a:latin typeface="Bricolage Grotesque" panose="020B0604020202020204" charset="0"/>
              </a:rPr>
              <a:t>An Ecosystem approach: the Modules</a:t>
            </a:r>
            <a:endParaRPr lang="el-GR" dirty="0"/>
          </a:p>
        </p:txBody>
      </p:sp>
      <p:sp>
        <p:nvSpPr>
          <p:cNvPr id="3" name="Υπότιτλος 2">
            <a:extLst>
              <a:ext uri="{FF2B5EF4-FFF2-40B4-BE49-F238E27FC236}">
                <a16:creationId xmlns:a16="http://schemas.microsoft.com/office/drawing/2014/main" id="{6B2F86CE-FEDB-8A0D-3652-66B088FDC3EA}"/>
              </a:ext>
            </a:extLst>
          </p:cNvPr>
          <p:cNvSpPr>
            <a:spLocks noGrp="1"/>
          </p:cNvSpPr>
          <p:nvPr>
            <p:ph type="subTitle" idx="1"/>
          </p:nvPr>
        </p:nvSpPr>
        <p:spPr>
          <a:xfrm>
            <a:off x="1013345" y="2155709"/>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HILDA and </a:t>
            </a:r>
            <a:r>
              <a:rPr lang="en-US" dirty="0" err="1">
                <a:solidFill>
                  <a:schemeClr val="tx1"/>
                </a:solidFill>
                <a:latin typeface="Bricolage Grotesque" panose="020B0604020202020204" charset="0"/>
              </a:rPr>
              <a:t>Digicomp</a:t>
            </a: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4AF55AE4-8791-AC2E-E5F7-AA3C0CEB842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745B813-468A-141E-DE1F-FD6A32794B8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A59FBEF-AA06-41D3-27A0-3257BFE3E3F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5C94268-1EF1-1B6A-B548-C4A532DC3E9C}"/>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0761555-87B2-89FF-B22B-D8979690195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9385BC-D4E9-53A8-BF49-35EEEE8314A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ACE4384-7A82-A9CE-BA54-BC32BCAB6D6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52BB3FC-53C2-7BB4-DDAA-432A6B68816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7078A41-02E3-734C-E934-C4AB71FDBA1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6F27E721-E865-B9B8-33B9-469E08D1D0A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9" name="Rettangolo con angoli arrotondati 18">
            <a:extLst>
              <a:ext uri="{FF2B5EF4-FFF2-40B4-BE49-F238E27FC236}">
                <a16:creationId xmlns:a16="http://schemas.microsoft.com/office/drawing/2014/main" id="{EB6B9794-C623-BCD2-46B3-E9D228868964}"/>
              </a:ext>
            </a:extLst>
          </p:cNvPr>
          <p:cNvSpPr/>
          <p:nvPr/>
        </p:nvSpPr>
        <p:spPr>
          <a:xfrm>
            <a:off x="11643243" y="39236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a:extLst>
              <a:ext uri="{FF2B5EF4-FFF2-40B4-BE49-F238E27FC236}">
                <a16:creationId xmlns:a16="http://schemas.microsoft.com/office/drawing/2014/main" id="{4B9F0D2A-FFBD-2B9D-B0BD-720BB4371851}"/>
              </a:ext>
            </a:extLst>
          </p:cNvPr>
          <p:cNvSpPr txBox="1"/>
          <p:nvPr/>
        </p:nvSpPr>
        <p:spPr>
          <a:xfrm>
            <a:off x="11780233" y="3941699"/>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sp>
        <p:nvSpPr>
          <p:cNvPr id="31" name="Rettangolo con angoli arrotondati 30">
            <a:extLst>
              <a:ext uri="{FF2B5EF4-FFF2-40B4-BE49-F238E27FC236}">
                <a16:creationId xmlns:a16="http://schemas.microsoft.com/office/drawing/2014/main" id="{326C2325-406A-F4C3-E83E-93E4A2D790FE}"/>
              </a:ext>
            </a:extLst>
          </p:cNvPr>
          <p:cNvSpPr/>
          <p:nvPr/>
        </p:nvSpPr>
        <p:spPr>
          <a:xfrm>
            <a:off x="13866925" y="391944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CasellaDiTesto 31">
            <a:extLst>
              <a:ext uri="{FF2B5EF4-FFF2-40B4-BE49-F238E27FC236}">
                <a16:creationId xmlns:a16="http://schemas.microsoft.com/office/drawing/2014/main" id="{E06BB919-1A30-D629-674B-A410E7460D60}"/>
              </a:ext>
            </a:extLst>
          </p:cNvPr>
          <p:cNvSpPr txBox="1"/>
          <p:nvPr/>
        </p:nvSpPr>
        <p:spPr>
          <a:xfrm>
            <a:off x="13713918" y="3916116"/>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sp>
        <p:nvSpPr>
          <p:cNvPr id="43" name="Rettangolo con angoli arrotondati 42">
            <a:extLst>
              <a:ext uri="{FF2B5EF4-FFF2-40B4-BE49-F238E27FC236}">
                <a16:creationId xmlns:a16="http://schemas.microsoft.com/office/drawing/2014/main" id="{39073180-AD70-87E9-DF06-2919683C142E}"/>
              </a:ext>
            </a:extLst>
          </p:cNvPr>
          <p:cNvSpPr/>
          <p:nvPr/>
        </p:nvSpPr>
        <p:spPr>
          <a:xfrm>
            <a:off x="11658189" y="513338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CasellaDiTesto 43">
            <a:extLst>
              <a:ext uri="{FF2B5EF4-FFF2-40B4-BE49-F238E27FC236}">
                <a16:creationId xmlns:a16="http://schemas.microsoft.com/office/drawing/2014/main" id="{BBEC5026-5A23-AFCF-31E4-5466DEBE328D}"/>
              </a:ext>
            </a:extLst>
          </p:cNvPr>
          <p:cNvSpPr txBox="1"/>
          <p:nvPr/>
        </p:nvSpPr>
        <p:spPr>
          <a:xfrm>
            <a:off x="11795179" y="5128966"/>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45" name="Gruppo 44">
            <a:extLst>
              <a:ext uri="{FF2B5EF4-FFF2-40B4-BE49-F238E27FC236}">
                <a16:creationId xmlns:a16="http://schemas.microsoft.com/office/drawing/2014/main" id="{57E0B396-CCA3-E900-4AA1-2145776680F3}"/>
              </a:ext>
            </a:extLst>
          </p:cNvPr>
          <p:cNvGrpSpPr/>
          <p:nvPr/>
        </p:nvGrpSpPr>
        <p:grpSpPr>
          <a:xfrm>
            <a:off x="13900774" y="8263383"/>
            <a:ext cx="2160000" cy="1080000"/>
            <a:chOff x="9649415" y="2955847"/>
            <a:chExt cx="2160000" cy="1080000"/>
          </a:xfrm>
        </p:grpSpPr>
        <p:sp>
          <p:nvSpPr>
            <p:cNvPr id="46" name="Rettangolo con angoli arrotondati 45">
              <a:extLst>
                <a:ext uri="{FF2B5EF4-FFF2-40B4-BE49-F238E27FC236}">
                  <a16:creationId xmlns:a16="http://schemas.microsoft.com/office/drawing/2014/main" id="{80629451-5012-1944-89C0-7B13E4FE75F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7" name="CasellaDiTesto 46">
              <a:extLst>
                <a:ext uri="{FF2B5EF4-FFF2-40B4-BE49-F238E27FC236}">
                  <a16:creationId xmlns:a16="http://schemas.microsoft.com/office/drawing/2014/main" id="{8D7D3349-ABE0-308C-6D92-CD40BF475C2A}"/>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51" name="Gruppo 50">
            <a:extLst>
              <a:ext uri="{FF2B5EF4-FFF2-40B4-BE49-F238E27FC236}">
                <a16:creationId xmlns:a16="http://schemas.microsoft.com/office/drawing/2014/main" id="{0B482C40-ACF2-EFC3-6B69-470B4769A836}"/>
              </a:ext>
            </a:extLst>
          </p:cNvPr>
          <p:cNvGrpSpPr/>
          <p:nvPr/>
        </p:nvGrpSpPr>
        <p:grpSpPr>
          <a:xfrm>
            <a:off x="13742151" y="5094460"/>
            <a:ext cx="2473900" cy="1080000"/>
            <a:chOff x="9492465" y="2955847"/>
            <a:chExt cx="2473900" cy="1080000"/>
          </a:xfrm>
        </p:grpSpPr>
        <p:sp>
          <p:nvSpPr>
            <p:cNvPr id="52" name="Rettangolo con angoli arrotondati 51">
              <a:extLst>
                <a:ext uri="{FF2B5EF4-FFF2-40B4-BE49-F238E27FC236}">
                  <a16:creationId xmlns:a16="http://schemas.microsoft.com/office/drawing/2014/main" id="{2A505D7B-C4EA-1FB0-D697-E3AF4D8D52C6}"/>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CasellaDiTesto 52">
              <a:extLst>
                <a:ext uri="{FF2B5EF4-FFF2-40B4-BE49-F238E27FC236}">
                  <a16:creationId xmlns:a16="http://schemas.microsoft.com/office/drawing/2014/main" id="{20FC86A7-52AD-633A-3B3A-930C5D76CC20}"/>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sp>
        <p:nvSpPr>
          <p:cNvPr id="61" name="Rettangolo con angoli arrotondati 60">
            <a:extLst>
              <a:ext uri="{FF2B5EF4-FFF2-40B4-BE49-F238E27FC236}">
                <a16:creationId xmlns:a16="http://schemas.microsoft.com/office/drawing/2014/main" id="{EC14FE18-84C0-0BA3-E84F-4C5F5EF1E01C}"/>
              </a:ext>
            </a:extLst>
          </p:cNvPr>
          <p:cNvSpPr/>
          <p:nvPr/>
        </p:nvSpPr>
        <p:spPr>
          <a:xfrm>
            <a:off x="16070301" y="389810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2" name="CasellaDiTesto 61">
            <a:extLst>
              <a:ext uri="{FF2B5EF4-FFF2-40B4-BE49-F238E27FC236}">
                <a16:creationId xmlns:a16="http://schemas.microsoft.com/office/drawing/2014/main" id="{9DB7B1C6-006B-611A-719B-386C3D06A70F}"/>
              </a:ext>
            </a:extLst>
          </p:cNvPr>
          <p:cNvSpPr txBox="1"/>
          <p:nvPr/>
        </p:nvSpPr>
        <p:spPr>
          <a:xfrm>
            <a:off x="16207291" y="3916116"/>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sp>
        <p:nvSpPr>
          <p:cNvPr id="67" name="Rettangolo con angoli arrotondati 66">
            <a:extLst>
              <a:ext uri="{FF2B5EF4-FFF2-40B4-BE49-F238E27FC236}">
                <a16:creationId xmlns:a16="http://schemas.microsoft.com/office/drawing/2014/main" id="{146919FB-C4AF-B52B-8350-438B1BB08601}"/>
              </a:ext>
            </a:extLst>
          </p:cNvPr>
          <p:cNvSpPr/>
          <p:nvPr/>
        </p:nvSpPr>
        <p:spPr>
          <a:xfrm>
            <a:off x="11677866" y="824537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8" name="CasellaDiTesto 67">
            <a:extLst>
              <a:ext uri="{FF2B5EF4-FFF2-40B4-BE49-F238E27FC236}">
                <a16:creationId xmlns:a16="http://schemas.microsoft.com/office/drawing/2014/main" id="{13D62716-1D00-62A5-E398-3BCC259A1F12}"/>
              </a:ext>
            </a:extLst>
          </p:cNvPr>
          <p:cNvSpPr txBox="1"/>
          <p:nvPr/>
        </p:nvSpPr>
        <p:spPr>
          <a:xfrm>
            <a:off x="11780350" y="8263383"/>
            <a:ext cx="2042686" cy="707886"/>
          </a:xfrm>
          <a:prstGeom prst="rect">
            <a:avLst/>
          </a:prstGeom>
          <a:noFill/>
        </p:spPr>
        <p:txBody>
          <a:bodyPr wrap="square" rtlCol="0">
            <a:spAutoFit/>
          </a:bodyPr>
          <a:lstStyle/>
          <a:p>
            <a:pPr algn="ctr"/>
            <a:r>
              <a:rPr lang="it-IT" sz="2000" b="1" dirty="0">
                <a:solidFill>
                  <a:schemeClr val="bg1"/>
                </a:solidFill>
              </a:rPr>
              <a:t>PROBLEM- SOLVING</a:t>
            </a:r>
          </a:p>
        </p:txBody>
      </p:sp>
      <p:sp>
        <p:nvSpPr>
          <p:cNvPr id="78" name="Rettangolo con angoli arrotondati 77">
            <a:extLst>
              <a:ext uri="{FF2B5EF4-FFF2-40B4-BE49-F238E27FC236}">
                <a16:creationId xmlns:a16="http://schemas.microsoft.com/office/drawing/2014/main" id="{F227991E-3A02-D7F2-409C-05AFB2D705E5}"/>
              </a:ext>
            </a:extLst>
          </p:cNvPr>
          <p:cNvSpPr/>
          <p:nvPr/>
        </p:nvSpPr>
        <p:spPr>
          <a:xfrm>
            <a:off x="11677865" y="710446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CasellaDiTesto 78">
            <a:extLst>
              <a:ext uri="{FF2B5EF4-FFF2-40B4-BE49-F238E27FC236}">
                <a16:creationId xmlns:a16="http://schemas.microsoft.com/office/drawing/2014/main" id="{79FBA4EF-506A-66BA-7150-C42D7ECDC3F1}"/>
              </a:ext>
            </a:extLst>
          </p:cNvPr>
          <p:cNvSpPr txBox="1"/>
          <p:nvPr/>
        </p:nvSpPr>
        <p:spPr>
          <a:xfrm>
            <a:off x="11524858" y="7101139"/>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pic>
        <p:nvPicPr>
          <p:cNvPr id="87" name="Immagine 86">
            <a:extLst>
              <a:ext uri="{FF2B5EF4-FFF2-40B4-BE49-F238E27FC236}">
                <a16:creationId xmlns:a16="http://schemas.microsoft.com/office/drawing/2014/main" id="{C3BFA3E1-E6E7-634B-6524-DFCB41731A3B}"/>
              </a:ext>
            </a:extLst>
          </p:cNvPr>
          <p:cNvPicPr>
            <a:picLocks noChangeAspect="1"/>
          </p:cNvPicPr>
          <p:nvPr/>
        </p:nvPicPr>
        <p:blipFill>
          <a:blip r:embed="rId4"/>
          <a:srcRect r="58792"/>
          <a:stretch>
            <a:fillRect/>
          </a:stretch>
        </p:blipFill>
        <p:spPr>
          <a:xfrm>
            <a:off x="157636" y="3824575"/>
            <a:ext cx="4743618" cy="5529432"/>
          </a:xfrm>
          <a:prstGeom prst="rect">
            <a:avLst/>
          </a:prstGeom>
        </p:spPr>
      </p:pic>
      <p:pic>
        <p:nvPicPr>
          <p:cNvPr id="91" name="Immagine 90">
            <a:extLst>
              <a:ext uri="{FF2B5EF4-FFF2-40B4-BE49-F238E27FC236}">
                <a16:creationId xmlns:a16="http://schemas.microsoft.com/office/drawing/2014/main" id="{0BCBDFD7-6EEF-B243-C1BD-A4D6F6EB0DF3}"/>
              </a:ext>
            </a:extLst>
          </p:cNvPr>
          <p:cNvPicPr>
            <a:picLocks noChangeAspect="1"/>
          </p:cNvPicPr>
          <p:nvPr/>
        </p:nvPicPr>
        <p:blipFill>
          <a:blip r:embed="rId5"/>
          <a:srcRect l="3056" t="2139" r="3202"/>
          <a:stretch>
            <a:fillRect/>
          </a:stretch>
        </p:blipFill>
        <p:spPr>
          <a:xfrm>
            <a:off x="4675515" y="3680678"/>
            <a:ext cx="6728907" cy="5817226"/>
          </a:xfrm>
          <a:prstGeom prst="rect">
            <a:avLst/>
          </a:prstGeom>
        </p:spPr>
      </p:pic>
      <p:sp>
        <p:nvSpPr>
          <p:cNvPr id="93" name="CasellaDiTesto 92">
            <a:extLst>
              <a:ext uri="{FF2B5EF4-FFF2-40B4-BE49-F238E27FC236}">
                <a16:creationId xmlns:a16="http://schemas.microsoft.com/office/drawing/2014/main" id="{DBBBB685-90DF-E357-EA8B-40F6D4A39D5E}"/>
              </a:ext>
            </a:extLst>
          </p:cNvPr>
          <p:cNvSpPr txBox="1"/>
          <p:nvPr/>
        </p:nvSpPr>
        <p:spPr>
          <a:xfrm>
            <a:off x="1587262" y="9930784"/>
            <a:ext cx="16666234" cy="307777"/>
          </a:xfrm>
          <a:prstGeom prst="rect">
            <a:avLst/>
          </a:prstGeom>
          <a:noFill/>
        </p:spPr>
        <p:txBody>
          <a:bodyPr wrap="square">
            <a:spAutoFit/>
          </a:bodyPr>
          <a:lstStyle/>
          <a:p>
            <a:pPr algn="r"/>
            <a:r>
              <a:rPr lang="en-US" dirty="0"/>
              <a:t>Source: </a:t>
            </a:r>
            <a:r>
              <a:rPr lang="en-US" i="1" dirty="0" err="1"/>
              <a:t>DigiComp</a:t>
            </a:r>
            <a:r>
              <a:rPr lang="en-US" i="1" dirty="0"/>
              <a:t> 2.2. The Digital Competence Framework for Citizens</a:t>
            </a:r>
            <a:r>
              <a:rPr lang="en-US" dirty="0"/>
              <a:t>, https://op.europa.eu/en/publication-detail/-/publication/50c53c01-abeb-11ec-83e1-01aa75ed71a1/language-en</a:t>
            </a:r>
          </a:p>
        </p:txBody>
      </p:sp>
    </p:spTree>
    <p:extLst>
      <p:ext uri="{BB962C8B-B14F-4D97-AF65-F5344CB8AC3E}">
        <p14:creationId xmlns:p14="http://schemas.microsoft.com/office/powerpoint/2010/main" val="29334597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0771741F-5067-D13B-64EB-931E9C88162D}"/>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5F6D9134-D52E-13C7-00A3-B71AFB0FCE19}"/>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9CDB4C09-1C98-BEBF-CCD0-F8EDD158D0D3}"/>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36080674-3706-4202-7EBE-A3D060962BEF}"/>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51506756-B61C-74A7-DD6A-D4AC6A26BC94}"/>
              </a:ext>
            </a:extLst>
          </p:cNvPr>
          <p:cNvGrpSpPr/>
          <p:nvPr/>
        </p:nvGrpSpPr>
        <p:grpSpPr>
          <a:xfrm>
            <a:off x="6111849" y="2794411"/>
            <a:ext cx="11044935" cy="2349090"/>
            <a:chOff x="0" y="-47625"/>
            <a:chExt cx="1484188" cy="418826"/>
          </a:xfrm>
        </p:grpSpPr>
        <p:sp>
          <p:nvSpPr>
            <p:cNvPr id="158" name="Google Shape;158;p3">
              <a:extLst>
                <a:ext uri="{FF2B5EF4-FFF2-40B4-BE49-F238E27FC236}">
                  <a16:creationId xmlns:a16="http://schemas.microsoft.com/office/drawing/2014/main" id="{4E20667A-BCE2-5114-3B0F-A86F305355D3}"/>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B524C2B4-E398-7FC3-2B97-37167EA15A08}"/>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32175922-792B-FC03-51EC-4195EF0D34C6}"/>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519063AF-F650-EFB5-7FE3-34816F6E82C9}"/>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63546484-7C15-0C7C-F075-33241B767125}"/>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1457E4BD-8012-0915-B645-9CDE6ADD5082}"/>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65E8F95C-887D-0BFE-74B6-86C075C93F65}"/>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96061F65-D4CD-12C7-B786-4E4A59D75EDF}"/>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6" name="Google Shape;166;p3">
            <a:extLst>
              <a:ext uri="{FF2B5EF4-FFF2-40B4-BE49-F238E27FC236}">
                <a16:creationId xmlns:a16="http://schemas.microsoft.com/office/drawing/2014/main" id="{01830FCB-3B2E-493C-74DF-9D8EB70799E4}"/>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04</a:t>
            </a:r>
            <a:endParaRPr dirty="0"/>
          </a:p>
        </p:txBody>
      </p:sp>
      <p:sp>
        <p:nvSpPr>
          <p:cNvPr id="168" name="Google Shape;168;p3">
            <a:extLst>
              <a:ext uri="{FF2B5EF4-FFF2-40B4-BE49-F238E27FC236}">
                <a16:creationId xmlns:a16="http://schemas.microsoft.com/office/drawing/2014/main" id="{90F28B5C-27DE-2E0A-EFFD-A3717108443F}"/>
              </a:ext>
            </a:extLst>
          </p:cNvPr>
          <p:cNvSpPr txBox="1"/>
          <p:nvPr/>
        </p:nvSpPr>
        <p:spPr>
          <a:xfrm>
            <a:off x="6834529" y="3423551"/>
            <a:ext cx="10158071" cy="1157240"/>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Course’s structure</a:t>
            </a:r>
            <a:endParaRPr sz="1050" dirty="0"/>
          </a:p>
        </p:txBody>
      </p:sp>
    </p:spTree>
    <p:extLst>
      <p:ext uri="{BB962C8B-B14F-4D97-AF65-F5344CB8AC3E}">
        <p14:creationId xmlns:p14="http://schemas.microsoft.com/office/powerpoint/2010/main" val="12762977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C20FF-ED9C-AA53-1C50-78CF3E235E1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4EA5D4E-CD6A-853B-6193-859B7C681B90}"/>
              </a:ext>
            </a:extLst>
          </p:cNvPr>
          <p:cNvSpPr>
            <a:spLocks noGrp="1"/>
          </p:cNvSpPr>
          <p:nvPr>
            <p:ph type="ctrTitle"/>
          </p:nvPr>
        </p:nvSpPr>
        <p:spPr>
          <a:xfrm>
            <a:off x="1833906" y="27032"/>
            <a:ext cx="14748395" cy="1470025"/>
          </a:xfrm>
        </p:spPr>
        <p:txBody>
          <a:bodyPr/>
          <a:lstStyle/>
          <a:p>
            <a:r>
              <a:rPr lang="en-US" dirty="0">
                <a:latin typeface="Bricolage Grotesque" panose="020B0604020202020204" charset="0"/>
              </a:rPr>
              <a:t>Combinable modules</a:t>
            </a:r>
            <a:endParaRPr lang="el-GR" dirty="0"/>
          </a:p>
        </p:txBody>
      </p:sp>
      <p:sp>
        <p:nvSpPr>
          <p:cNvPr id="4" name="Google Shape;118;p2">
            <a:extLst>
              <a:ext uri="{FF2B5EF4-FFF2-40B4-BE49-F238E27FC236}">
                <a16:creationId xmlns:a16="http://schemas.microsoft.com/office/drawing/2014/main" id="{81046A1B-B92E-CD5A-DB8E-FD73099C4E9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5DB8761-7CB8-76E5-AFF6-6918223161B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8A28786-3CD7-D303-A03F-C745E087C1A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76DA0B9-FADE-C41B-383D-4B09F014620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B943ACD-6036-30A2-08B3-BCD3E4502CE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F7D5530-39B4-D7D6-C9EA-A88E3A9E04C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6FCB65D-A3C1-2674-8F8C-346DB111030C}"/>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864BE13-AD0C-175B-1970-E86F233DB350}"/>
              </a:ext>
            </a:extLst>
          </p:cNvPr>
          <p:cNvGrpSpPr/>
          <p:nvPr/>
        </p:nvGrpSpPr>
        <p:grpSpPr>
          <a:xfrm>
            <a:off x="18288" y="1116904"/>
            <a:ext cx="503883" cy="1931922"/>
            <a:chOff x="0" y="-38100"/>
            <a:chExt cx="131775" cy="505235"/>
          </a:xfrm>
        </p:grpSpPr>
        <p:sp>
          <p:nvSpPr>
            <p:cNvPr id="12" name="Google Shape;145;p2">
              <a:extLst>
                <a:ext uri="{FF2B5EF4-FFF2-40B4-BE49-F238E27FC236}">
                  <a16:creationId xmlns:a16="http://schemas.microsoft.com/office/drawing/2014/main" id="{77B4AE51-2421-2965-C2F5-4DB77B58C1F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7C9D36B-DE9A-63C5-ABEE-3165B1726BF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Rettangolo con angoli arrotondati 15">
            <a:extLst>
              <a:ext uri="{FF2B5EF4-FFF2-40B4-BE49-F238E27FC236}">
                <a16:creationId xmlns:a16="http://schemas.microsoft.com/office/drawing/2014/main" id="{7E498A3C-6507-C600-5521-172110E90003}"/>
              </a:ext>
            </a:extLst>
          </p:cNvPr>
          <p:cNvSpPr/>
          <p:nvPr/>
        </p:nvSpPr>
        <p:spPr>
          <a:xfrm>
            <a:off x="2356491"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con angoli arrotondati 16">
            <a:extLst>
              <a:ext uri="{FF2B5EF4-FFF2-40B4-BE49-F238E27FC236}">
                <a16:creationId xmlns:a16="http://schemas.microsoft.com/office/drawing/2014/main" id="{C6BB8983-A49A-9D36-A1FE-F86E64CD9FC8}"/>
              </a:ext>
            </a:extLst>
          </p:cNvPr>
          <p:cNvSpPr/>
          <p:nvPr/>
        </p:nvSpPr>
        <p:spPr>
          <a:xfrm>
            <a:off x="2524458"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CasellaDiTesto 17">
            <a:extLst>
              <a:ext uri="{FF2B5EF4-FFF2-40B4-BE49-F238E27FC236}">
                <a16:creationId xmlns:a16="http://schemas.microsoft.com/office/drawing/2014/main" id="{C7BB5994-2EAF-5A49-2855-4966ED863AE7}"/>
              </a:ext>
            </a:extLst>
          </p:cNvPr>
          <p:cNvSpPr txBox="1"/>
          <p:nvPr/>
        </p:nvSpPr>
        <p:spPr>
          <a:xfrm>
            <a:off x="2661448" y="3651332"/>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grpSp>
        <p:nvGrpSpPr>
          <p:cNvPr id="19" name="Gruppo 18">
            <a:extLst>
              <a:ext uri="{FF2B5EF4-FFF2-40B4-BE49-F238E27FC236}">
                <a16:creationId xmlns:a16="http://schemas.microsoft.com/office/drawing/2014/main" id="{80766C8A-B635-1601-1362-3F4A8BD4C1EC}"/>
              </a:ext>
            </a:extLst>
          </p:cNvPr>
          <p:cNvGrpSpPr/>
          <p:nvPr/>
        </p:nvGrpSpPr>
        <p:grpSpPr>
          <a:xfrm>
            <a:off x="4445377" y="4305888"/>
            <a:ext cx="2160000" cy="1080000"/>
            <a:chOff x="9649415" y="2955847"/>
            <a:chExt cx="2160000" cy="1080000"/>
          </a:xfrm>
        </p:grpSpPr>
        <p:sp>
          <p:nvSpPr>
            <p:cNvPr id="20" name="Rettangolo con angoli arrotondati 19">
              <a:extLst>
                <a:ext uri="{FF2B5EF4-FFF2-40B4-BE49-F238E27FC236}">
                  <a16:creationId xmlns:a16="http://schemas.microsoft.com/office/drawing/2014/main" id="{CF1042EE-8E83-AED3-C1FF-C3D29FDD907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CasellaDiTesto 20">
              <a:extLst>
                <a:ext uri="{FF2B5EF4-FFF2-40B4-BE49-F238E27FC236}">
                  <a16:creationId xmlns:a16="http://schemas.microsoft.com/office/drawing/2014/main" id="{129E7C59-BEEF-6253-1624-C3E0020CAC5A}"/>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2" name="Gruppo 21">
            <a:extLst>
              <a:ext uri="{FF2B5EF4-FFF2-40B4-BE49-F238E27FC236}">
                <a16:creationId xmlns:a16="http://schemas.microsoft.com/office/drawing/2014/main" id="{68FEC13F-0182-A754-F74D-E92EB0DE9CF6}"/>
              </a:ext>
            </a:extLst>
          </p:cNvPr>
          <p:cNvGrpSpPr/>
          <p:nvPr/>
        </p:nvGrpSpPr>
        <p:grpSpPr>
          <a:xfrm>
            <a:off x="5145184" y="5306074"/>
            <a:ext cx="720000" cy="540000"/>
            <a:chOff x="6573488" y="5029771"/>
            <a:chExt cx="2160000" cy="1080000"/>
          </a:xfrm>
        </p:grpSpPr>
        <p:sp>
          <p:nvSpPr>
            <p:cNvPr id="23" name="Rettangolo con angoli arrotondati 22">
              <a:extLst>
                <a:ext uri="{FF2B5EF4-FFF2-40B4-BE49-F238E27FC236}">
                  <a16:creationId xmlns:a16="http://schemas.microsoft.com/office/drawing/2014/main" id="{DB31DBDA-0144-49D9-02AD-E6BCB9AA461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2E106435-4F64-6E6D-83FC-5E8F9BDB4EA4}"/>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5" name="Gruppo 24">
            <a:extLst>
              <a:ext uri="{FF2B5EF4-FFF2-40B4-BE49-F238E27FC236}">
                <a16:creationId xmlns:a16="http://schemas.microsoft.com/office/drawing/2014/main" id="{F90C43CB-E346-9705-44C0-EB7BC7D2F780}"/>
              </a:ext>
            </a:extLst>
          </p:cNvPr>
          <p:cNvGrpSpPr/>
          <p:nvPr/>
        </p:nvGrpSpPr>
        <p:grpSpPr>
          <a:xfrm>
            <a:off x="3176323" y="4654789"/>
            <a:ext cx="720000" cy="540000"/>
            <a:chOff x="6573488" y="5029771"/>
            <a:chExt cx="2160000" cy="1080000"/>
          </a:xfrm>
        </p:grpSpPr>
        <p:sp>
          <p:nvSpPr>
            <p:cNvPr id="26" name="Rettangolo con angoli arrotondati 25">
              <a:extLst>
                <a:ext uri="{FF2B5EF4-FFF2-40B4-BE49-F238E27FC236}">
                  <a16:creationId xmlns:a16="http://schemas.microsoft.com/office/drawing/2014/main" id="{5208B579-4857-050A-37AB-A925EFCDC38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CasellaDiTesto 26">
              <a:extLst>
                <a:ext uri="{FF2B5EF4-FFF2-40B4-BE49-F238E27FC236}">
                  <a16:creationId xmlns:a16="http://schemas.microsoft.com/office/drawing/2014/main" id="{2B9CD030-2CE2-B20A-1581-1E2F24474C95}"/>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28" name="Rettangolo con angoli arrotondati 27">
            <a:extLst>
              <a:ext uri="{FF2B5EF4-FFF2-40B4-BE49-F238E27FC236}">
                <a16:creationId xmlns:a16="http://schemas.microsoft.com/office/drawing/2014/main" id="{278C080E-9E3C-FFF9-A8C9-D464092C2911}"/>
              </a:ext>
            </a:extLst>
          </p:cNvPr>
          <p:cNvSpPr/>
          <p:nvPr/>
        </p:nvSpPr>
        <p:spPr>
          <a:xfrm>
            <a:off x="7108475" y="3443433"/>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con angoli arrotondati 28">
            <a:extLst>
              <a:ext uri="{FF2B5EF4-FFF2-40B4-BE49-F238E27FC236}">
                <a16:creationId xmlns:a16="http://schemas.microsoft.com/office/drawing/2014/main" id="{A27A2309-5359-9318-D73E-198B8957F882}"/>
              </a:ext>
            </a:extLst>
          </p:cNvPr>
          <p:cNvSpPr/>
          <p:nvPr/>
        </p:nvSpPr>
        <p:spPr>
          <a:xfrm>
            <a:off x="7276442" y="363332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CasellaDiTesto 29">
            <a:extLst>
              <a:ext uri="{FF2B5EF4-FFF2-40B4-BE49-F238E27FC236}">
                <a16:creationId xmlns:a16="http://schemas.microsoft.com/office/drawing/2014/main" id="{584EBF85-105B-16D7-7C83-9568463E8318}"/>
              </a:ext>
            </a:extLst>
          </p:cNvPr>
          <p:cNvSpPr txBox="1"/>
          <p:nvPr/>
        </p:nvSpPr>
        <p:spPr>
          <a:xfrm>
            <a:off x="7123435" y="3629998"/>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grpSp>
        <p:nvGrpSpPr>
          <p:cNvPr id="31" name="Gruppo 30">
            <a:extLst>
              <a:ext uri="{FF2B5EF4-FFF2-40B4-BE49-F238E27FC236}">
                <a16:creationId xmlns:a16="http://schemas.microsoft.com/office/drawing/2014/main" id="{CF3B82FA-CAC6-381A-71FB-3A39E5842C0A}"/>
              </a:ext>
            </a:extLst>
          </p:cNvPr>
          <p:cNvGrpSpPr/>
          <p:nvPr/>
        </p:nvGrpSpPr>
        <p:grpSpPr>
          <a:xfrm>
            <a:off x="9197361" y="4281167"/>
            <a:ext cx="2160000" cy="1104721"/>
            <a:chOff x="9649415" y="2931126"/>
            <a:chExt cx="2160000" cy="1104721"/>
          </a:xfrm>
        </p:grpSpPr>
        <p:sp>
          <p:nvSpPr>
            <p:cNvPr id="32" name="Rettangolo con angoli arrotondati 31">
              <a:extLst>
                <a:ext uri="{FF2B5EF4-FFF2-40B4-BE49-F238E27FC236}">
                  <a16:creationId xmlns:a16="http://schemas.microsoft.com/office/drawing/2014/main" id="{E8386E72-E260-C7E3-511B-BC0BD379895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CasellaDiTesto 32">
              <a:extLst>
                <a:ext uri="{FF2B5EF4-FFF2-40B4-BE49-F238E27FC236}">
                  <a16:creationId xmlns:a16="http://schemas.microsoft.com/office/drawing/2014/main" id="{574CD5F7-8BBD-C44A-9FD8-6FDF0BDC72F3}"/>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34" name="Gruppo 33">
            <a:extLst>
              <a:ext uri="{FF2B5EF4-FFF2-40B4-BE49-F238E27FC236}">
                <a16:creationId xmlns:a16="http://schemas.microsoft.com/office/drawing/2014/main" id="{958E4888-1023-DAF2-309D-5ACA33870F0D}"/>
              </a:ext>
            </a:extLst>
          </p:cNvPr>
          <p:cNvGrpSpPr/>
          <p:nvPr/>
        </p:nvGrpSpPr>
        <p:grpSpPr>
          <a:xfrm>
            <a:off x="9881670" y="5258903"/>
            <a:ext cx="720000" cy="540000"/>
            <a:chOff x="6573488" y="5029771"/>
            <a:chExt cx="2160000" cy="1080000"/>
          </a:xfrm>
        </p:grpSpPr>
        <p:sp>
          <p:nvSpPr>
            <p:cNvPr id="35" name="Rettangolo con angoli arrotondati 34">
              <a:extLst>
                <a:ext uri="{FF2B5EF4-FFF2-40B4-BE49-F238E27FC236}">
                  <a16:creationId xmlns:a16="http://schemas.microsoft.com/office/drawing/2014/main" id="{1855BA02-79ED-BEFB-FC73-2B13C18D31D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CasellaDiTesto 35">
              <a:extLst>
                <a:ext uri="{FF2B5EF4-FFF2-40B4-BE49-F238E27FC236}">
                  <a16:creationId xmlns:a16="http://schemas.microsoft.com/office/drawing/2014/main" id="{A1F5CF5B-F584-0331-C527-0DA0DA8A601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37" name="Gruppo 36">
            <a:extLst>
              <a:ext uri="{FF2B5EF4-FFF2-40B4-BE49-F238E27FC236}">
                <a16:creationId xmlns:a16="http://schemas.microsoft.com/office/drawing/2014/main" id="{2B7BC0C1-0D50-575D-00C1-FB3C117CFDA2}"/>
              </a:ext>
            </a:extLst>
          </p:cNvPr>
          <p:cNvGrpSpPr/>
          <p:nvPr/>
        </p:nvGrpSpPr>
        <p:grpSpPr>
          <a:xfrm>
            <a:off x="8013546" y="4675004"/>
            <a:ext cx="720000" cy="540000"/>
            <a:chOff x="6573488" y="5029771"/>
            <a:chExt cx="2160000" cy="1080000"/>
          </a:xfrm>
        </p:grpSpPr>
        <p:sp>
          <p:nvSpPr>
            <p:cNvPr id="38" name="Rettangolo con angoli arrotondati 37">
              <a:extLst>
                <a:ext uri="{FF2B5EF4-FFF2-40B4-BE49-F238E27FC236}">
                  <a16:creationId xmlns:a16="http://schemas.microsoft.com/office/drawing/2014/main" id="{FC92EA84-2C3A-F345-0E80-489A32CB6D9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CasellaDiTesto 38">
              <a:extLst>
                <a:ext uri="{FF2B5EF4-FFF2-40B4-BE49-F238E27FC236}">
                  <a16:creationId xmlns:a16="http://schemas.microsoft.com/office/drawing/2014/main" id="{1204E42B-7DCB-9043-BCB2-C2BFB4CB5D3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40" name="Rettangolo con angoli arrotondati 39">
            <a:extLst>
              <a:ext uri="{FF2B5EF4-FFF2-40B4-BE49-F238E27FC236}">
                <a16:creationId xmlns:a16="http://schemas.microsoft.com/office/drawing/2014/main" id="{3C7E0DDE-2053-9416-0A73-818B0DB1B636}"/>
              </a:ext>
            </a:extLst>
          </p:cNvPr>
          <p:cNvSpPr/>
          <p:nvPr/>
        </p:nvSpPr>
        <p:spPr>
          <a:xfrm>
            <a:off x="11879467" y="340478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con angoli arrotondati 40">
            <a:extLst>
              <a:ext uri="{FF2B5EF4-FFF2-40B4-BE49-F238E27FC236}">
                <a16:creationId xmlns:a16="http://schemas.microsoft.com/office/drawing/2014/main" id="{910A6488-DA79-2CF4-43BE-BF5F8BD7E898}"/>
              </a:ext>
            </a:extLst>
          </p:cNvPr>
          <p:cNvSpPr/>
          <p:nvPr/>
        </p:nvSpPr>
        <p:spPr>
          <a:xfrm>
            <a:off x="12984694" y="348037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CasellaDiTesto 41">
            <a:extLst>
              <a:ext uri="{FF2B5EF4-FFF2-40B4-BE49-F238E27FC236}">
                <a16:creationId xmlns:a16="http://schemas.microsoft.com/office/drawing/2014/main" id="{B0BE5777-0F95-B81A-7355-1D9DE54994CB}"/>
              </a:ext>
            </a:extLst>
          </p:cNvPr>
          <p:cNvSpPr txBox="1"/>
          <p:nvPr/>
        </p:nvSpPr>
        <p:spPr>
          <a:xfrm>
            <a:off x="13121684" y="3406946"/>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43" name="Gruppo 42">
            <a:extLst>
              <a:ext uri="{FF2B5EF4-FFF2-40B4-BE49-F238E27FC236}">
                <a16:creationId xmlns:a16="http://schemas.microsoft.com/office/drawing/2014/main" id="{8FCB14FB-B32C-A6AA-A0AA-B73AD47FFD4F}"/>
              </a:ext>
            </a:extLst>
          </p:cNvPr>
          <p:cNvGrpSpPr/>
          <p:nvPr/>
        </p:nvGrpSpPr>
        <p:grpSpPr>
          <a:xfrm>
            <a:off x="14028037" y="4553457"/>
            <a:ext cx="2160000" cy="1080000"/>
            <a:chOff x="9649415" y="2955847"/>
            <a:chExt cx="2160000" cy="1080000"/>
          </a:xfrm>
        </p:grpSpPr>
        <p:sp>
          <p:nvSpPr>
            <p:cNvPr id="44" name="Rettangolo con angoli arrotondati 43">
              <a:extLst>
                <a:ext uri="{FF2B5EF4-FFF2-40B4-BE49-F238E27FC236}">
                  <a16:creationId xmlns:a16="http://schemas.microsoft.com/office/drawing/2014/main" id="{5ADBCA86-6126-436D-C2A2-32C35B9A533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CasellaDiTesto 44">
              <a:extLst>
                <a:ext uri="{FF2B5EF4-FFF2-40B4-BE49-F238E27FC236}">
                  <a16:creationId xmlns:a16="http://schemas.microsoft.com/office/drawing/2014/main" id="{E56F8DA5-2F1E-0EFB-C2EC-326E01DCBC34}"/>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46" name="Gruppo 45">
            <a:extLst>
              <a:ext uri="{FF2B5EF4-FFF2-40B4-BE49-F238E27FC236}">
                <a16:creationId xmlns:a16="http://schemas.microsoft.com/office/drawing/2014/main" id="{13B3E51E-C4BA-A921-F48E-9A6C649AC62B}"/>
              </a:ext>
            </a:extLst>
          </p:cNvPr>
          <p:cNvGrpSpPr/>
          <p:nvPr/>
        </p:nvGrpSpPr>
        <p:grpSpPr>
          <a:xfrm>
            <a:off x="14748037" y="5484693"/>
            <a:ext cx="720000" cy="540000"/>
            <a:chOff x="6573488" y="5029771"/>
            <a:chExt cx="2160000" cy="1080000"/>
          </a:xfrm>
        </p:grpSpPr>
        <p:sp>
          <p:nvSpPr>
            <p:cNvPr id="47" name="Rettangolo con angoli arrotondati 46">
              <a:extLst>
                <a:ext uri="{FF2B5EF4-FFF2-40B4-BE49-F238E27FC236}">
                  <a16:creationId xmlns:a16="http://schemas.microsoft.com/office/drawing/2014/main" id="{A9B07F98-10B0-0337-E5E6-D0492541645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8" name="CasellaDiTesto 47">
              <a:extLst>
                <a:ext uri="{FF2B5EF4-FFF2-40B4-BE49-F238E27FC236}">
                  <a16:creationId xmlns:a16="http://schemas.microsoft.com/office/drawing/2014/main" id="{020EA473-CA65-F2F6-2266-B92252E6CFB6}"/>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49" name="Gruppo 48">
            <a:extLst>
              <a:ext uri="{FF2B5EF4-FFF2-40B4-BE49-F238E27FC236}">
                <a16:creationId xmlns:a16="http://schemas.microsoft.com/office/drawing/2014/main" id="{06FC45DF-909F-8664-D1D5-4459D032A391}"/>
              </a:ext>
            </a:extLst>
          </p:cNvPr>
          <p:cNvGrpSpPr/>
          <p:nvPr/>
        </p:nvGrpSpPr>
        <p:grpSpPr>
          <a:xfrm>
            <a:off x="11741375" y="4524913"/>
            <a:ext cx="2473900" cy="1080000"/>
            <a:chOff x="9492465" y="2955847"/>
            <a:chExt cx="2473900" cy="1080000"/>
          </a:xfrm>
        </p:grpSpPr>
        <p:sp>
          <p:nvSpPr>
            <p:cNvPr id="50" name="Rettangolo con angoli arrotondati 49">
              <a:extLst>
                <a:ext uri="{FF2B5EF4-FFF2-40B4-BE49-F238E27FC236}">
                  <a16:creationId xmlns:a16="http://schemas.microsoft.com/office/drawing/2014/main" id="{FA493EAC-8020-1EB6-6175-CD30F234068D}"/>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B46907A1-A2B7-5BC4-D697-64BAF122BAF6}"/>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grpSp>
        <p:nvGrpSpPr>
          <p:cNvPr id="52" name="Gruppo 51">
            <a:extLst>
              <a:ext uri="{FF2B5EF4-FFF2-40B4-BE49-F238E27FC236}">
                <a16:creationId xmlns:a16="http://schemas.microsoft.com/office/drawing/2014/main" id="{8B9B5CAD-C8F1-4A3C-7E9F-EBD8946722B9}"/>
              </a:ext>
            </a:extLst>
          </p:cNvPr>
          <p:cNvGrpSpPr/>
          <p:nvPr/>
        </p:nvGrpSpPr>
        <p:grpSpPr>
          <a:xfrm>
            <a:off x="13699793" y="4041301"/>
            <a:ext cx="720000" cy="540000"/>
            <a:chOff x="6573488" y="5029771"/>
            <a:chExt cx="2160000" cy="1080000"/>
          </a:xfrm>
        </p:grpSpPr>
        <p:sp>
          <p:nvSpPr>
            <p:cNvPr id="53" name="Rettangolo con angoli arrotondati 52">
              <a:extLst>
                <a:ext uri="{FF2B5EF4-FFF2-40B4-BE49-F238E27FC236}">
                  <a16:creationId xmlns:a16="http://schemas.microsoft.com/office/drawing/2014/main" id="{50C0C4CE-FA3B-4783-FB5C-A56866281898}"/>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E587038A-8662-7672-F89C-58C4560BE8A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3h</a:t>
              </a:r>
            </a:p>
          </p:txBody>
        </p:sp>
      </p:grpSp>
      <p:grpSp>
        <p:nvGrpSpPr>
          <p:cNvPr id="55" name="Gruppo 54">
            <a:extLst>
              <a:ext uri="{FF2B5EF4-FFF2-40B4-BE49-F238E27FC236}">
                <a16:creationId xmlns:a16="http://schemas.microsoft.com/office/drawing/2014/main" id="{B5F1B854-791A-73FB-686F-D5479D3D0871}"/>
              </a:ext>
            </a:extLst>
          </p:cNvPr>
          <p:cNvGrpSpPr/>
          <p:nvPr/>
        </p:nvGrpSpPr>
        <p:grpSpPr>
          <a:xfrm>
            <a:off x="12702715" y="5509161"/>
            <a:ext cx="720000" cy="540000"/>
            <a:chOff x="6573488" y="5029771"/>
            <a:chExt cx="2160000" cy="1080000"/>
          </a:xfrm>
        </p:grpSpPr>
        <p:sp>
          <p:nvSpPr>
            <p:cNvPr id="56" name="Rettangolo con angoli arrotondati 55">
              <a:extLst>
                <a:ext uri="{FF2B5EF4-FFF2-40B4-BE49-F238E27FC236}">
                  <a16:creationId xmlns:a16="http://schemas.microsoft.com/office/drawing/2014/main" id="{646394F0-17A6-631A-7F39-3352A60EB80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CasellaDiTesto 56">
              <a:extLst>
                <a:ext uri="{FF2B5EF4-FFF2-40B4-BE49-F238E27FC236}">
                  <a16:creationId xmlns:a16="http://schemas.microsoft.com/office/drawing/2014/main" id="{84079D76-5E9C-229D-1718-7F7BE1F1985C}"/>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58" name="Rettangolo con angoli arrotondati 57">
            <a:extLst>
              <a:ext uri="{FF2B5EF4-FFF2-40B4-BE49-F238E27FC236}">
                <a16:creationId xmlns:a16="http://schemas.microsoft.com/office/drawing/2014/main" id="{914D616D-3034-8236-BEF5-3AEADF134352}"/>
              </a:ext>
            </a:extLst>
          </p:cNvPr>
          <p:cNvSpPr/>
          <p:nvPr/>
        </p:nvSpPr>
        <p:spPr>
          <a:xfrm>
            <a:off x="4691121" y="625674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9" name="Rettangolo con angoli arrotondati 58">
            <a:extLst>
              <a:ext uri="{FF2B5EF4-FFF2-40B4-BE49-F238E27FC236}">
                <a16:creationId xmlns:a16="http://schemas.microsoft.com/office/drawing/2014/main" id="{AAF29FE4-C44F-D666-3B19-B24FF226E378}"/>
              </a:ext>
            </a:extLst>
          </p:cNvPr>
          <p:cNvSpPr/>
          <p:nvPr/>
        </p:nvSpPr>
        <p:spPr>
          <a:xfrm>
            <a:off x="5738983" y="644663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0" name="CasellaDiTesto 59">
            <a:extLst>
              <a:ext uri="{FF2B5EF4-FFF2-40B4-BE49-F238E27FC236}">
                <a16:creationId xmlns:a16="http://schemas.microsoft.com/office/drawing/2014/main" id="{A6C7375B-83D1-18F5-7CB9-5796E8968FD1}"/>
              </a:ext>
            </a:extLst>
          </p:cNvPr>
          <p:cNvSpPr txBox="1"/>
          <p:nvPr/>
        </p:nvSpPr>
        <p:spPr>
          <a:xfrm>
            <a:off x="5875973" y="6464648"/>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61" name="Gruppo 60">
            <a:extLst>
              <a:ext uri="{FF2B5EF4-FFF2-40B4-BE49-F238E27FC236}">
                <a16:creationId xmlns:a16="http://schemas.microsoft.com/office/drawing/2014/main" id="{DE4D8A73-AA5D-AF48-5FBC-181A9213AB98}"/>
              </a:ext>
            </a:extLst>
          </p:cNvPr>
          <p:cNvGrpSpPr/>
          <p:nvPr/>
        </p:nvGrpSpPr>
        <p:grpSpPr>
          <a:xfrm>
            <a:off x="6477113" y="7364587"/>
            <a:ext cx="720000" cy="540000"/>
            <a:chOff x="6573488" y="5029771"/>
            <a:chExt cx="2160000" cy="1080000"/>
          </a:xfrm>
        </p:grpSpPr>
        <p:sp>
          <p:nvSpPr>
            <p:cNvPr id="62" name="Rettangolo con angoli arrotondati 61">
              <a:extLst>
                <a:ext uri="{FF2B5EF4-FFF2-40B4-BE49-F238E27FC236}">
                  <a16:creationId xmlns:a16="http://schemas.microsoft.com/office/drawing/2014/main" id="{4958B5F1-0E04-BE86-854F-3E017D186A5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E939956C-521D-4817-96C6-4961EA887BA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64" name="Rettangolo con angoli arrotondati 63">
            <a:extLst>
              <a:ext uri="{FF2B5EF4-FFF2-40B4-BE49-F238E27FC236}">
                <a16:creationId xmlns:a16="http://schemas.microsoft.com/office/drawing/2014/main" id="{B641E491-A44F-1BA6-638C-EA45C5D06ABB}"/>
              </a:ext>
            </a:extLst>
          </p:cNvPr>
          <p:cNvSpPr/>
          <p:nvPr/>
        </p:nvSpPr>
        <p:spPr>
          <a:xfrm>
            <a:off x="9593535" y="622082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5" name="Rettangolo con angoli arrotondati 64">
            <a:extLst>
              <a:ext uri="{FF2B5EF4-FFF2-40B4-BE49-F238E27FC236}">
                <a16:creationId xmlns:a16="http://schemas.microsoft.com/office/drawing/2014/main" id="{7E4A4682-B6EB-1A4C-0552-8F9C2F6CE8A8}"/>
              </a:ext>
            </a:extLst>
          </p:cNvPr>
          <p:cNvSpPr/>
          <p:nvPr/>
        </p:nvSpPr>
        <p:spPr>
          <a:xfrm>
            <a:off x="10641397" y="641071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6" name="CasellaDiTesto 65">
            <a:extLst>
              <a:ext uri="{FF2B5EF4-FFF2-40B4-BE49-F238E27FC236}">
                <a16:creationId xmlns:a16="http://schemas.microsoft.com/office/drawing/2014/main" id="{D1147A3D-4AFA-A4C2-4E60-AF0FDC3E7AB6}"/>
              </a:ext>
            </a:extLst>
          </p:cNvPr>
          <p:cNvSpPr txBox="1"/>
          <p:nvPr/>
        </p:nvSpPr>
        <p:spPr>
          <a:xfrm>
            <a:off x="10778387" y="6428728"/>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67" name="Gruppo 66">
            <a:extLst>
              <a:ext uri="{FF2B5EF4-FFF2-40B4-BE49-F238E27FC236}">
                <a16:creationId xmlns:a16="http://schemas.microsoft.com/office/drawing/2014/main" id="{87FF442E-41E0-5EE5-581C-6C48AF3C04AD}"/>
              </a:ext>
            </a:extLst>
          </p:cNvPr>
          <p:cNvGrpSpPr/>
          <p:nvPr/>
        </p:nvGrpSpPr>
        <p:grpSpPr>
          <a:xfrm>
            <a:off x="11379527" y="7328667"/>
            <a:ext cx="720000" cy="540000"/>
            <a:chOff x="6573488" y="5029771"/>
            <a:chExt cx="2160000" cy="1080000"/>
          </a:xfrm>
        </p:grpSpPr>
        <p:sp>
          <p:nvSpPr>
            <p:cNvPr id="68" name="Rettangolo con angoli arrotondati 67">
              <a:extLst>
                <a:ext uri="{FF2B5EF4-FFF2-40B4-BE49-F238E27FC236}">
                  <a16:creationId xmlns:a16="http://schemas.microsoft.com/office/drawing/2014/main" id="{C9D937C3-44B7-ABC5-ADDE-B3D37015FF3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9" name="CasellaDiTesto 68">
              <a:extLst>
                <a:ext uri="{FF2B5EF4-FFF2-40B4-BE49-F238E27FC236}">
                  <a16:creationId xmlns:a16="http://schemas.microsoft.com/office/drawing/2014/main" id="{B2ADE943-FF52-51D2-B88A-5F2899FBCF54}"/>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0" name="Rettangolo con angoli arrotondati 69">
            <a:extLst>
              <a:ext uri="{FF2B5EF4-FFF2-40B4-BE49-F238E27FC236}">
                <a16:creationId xmlns:a16="http://schemas.microsoft.com/office/drawing/2014/main" id="{B86EF239-9288-3F3A-CF41-85A8D7C8B677}"/>
              </a:ext>
            </a:extLst>
          </p:cNvPr>
          <p:cNvSpPr/>
          <p:nvPr/>
        </p:nvSpPr>
        <p:spPr>
          <a:xfrm>
            <a:off x="7076004" y="138932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1" name="Rettangolo con angoli arrotondati 70">
            <a:extLst>
              <a:ext uri="{FF2B5EF4-FFF2-40B4-BE49-F238E27FC236}">
                <a16:creationId xmlns:a16="http://schemas.microsoft.com/office/drawing/2014/main" id="{12AF84EE-AE8D-88BA-6D01-8CDC2844280F}"/>
              </a:ext>
            </a:extLst>
          </p:cNvPr>
          <p:cNvSpPr/>
          <p:nvPr/>
        </p:nvSpPr>
        <p:spPr>
          <a:xfrm>
            <a:off x="8123866" y="157921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2" name="CasellaDiTesto 71">
            <a:extLst>
              <a:ext uri="{FF2B5EF4-FFF2-40B4-BE49-F238E27FC236}">
                <a16:creationId xmlns:a16="http://schemas.microsoft.com/office/drawing/2014/main" id="{5944483D-5525-D27B-5DAB-9DB166AB6B05}"/>
              </a:ext>
            </a:extLst>
          </p:cNvPr>
          <p:cNvSpPr txBox="1"/>
          <p:nvPr/>
        </p:nvSpPr>
        <p:spPr>
          <a:xfrm>
            <a:off x="8260856" y="1597222"/>
            <a:ext cx="2042686" cy="1015663"/>
          </a:xfrm>
          <a:prstGeom prst="rect">
            <a:avLst/>
          </a:prstGeom>
          <a:noFill/>
        </p:spPr>
        <p:txBody>
          <a:bodyPr wrap="square" rtlCol="0">
            <a:spAutoFit/>
          </a:bodyPr>
          <a:lstStyle/>
          <a:p>
            <a:pPr algn="ctr"/>
            <a:r>
              <a:rPr lang="it-IT" sz="2000" b="1" dirty="0">
                <a:solidFill>
                  <a:schemeClr val="bg1"/>
                </a:solidFill>
              </a:rPr>
              <a:t>INDUSTRY &amp; COMMUNITY RELATIONS </a:t>
            </a:r>
          </a:p>
        </p:txBody>
      </p:sp>
      <p:grpSp>
        <p:nvGrpSpPr>
          <p:cNvPr id="73" name="Gruppo 72">
            <a:extLst>
              <a:ext uri="{FF2B5EF4-FFF2-40B4-BE49-F238E27FC236}">
                <a16:creationId xmlns:a16="http://schemas.microsoft.com/office/drawing/2014/main" id="{BF083594-A25B-1881-FB52-16607FB2460C}"/>
              </a:ext>
            </a:extLst>
          </p:cNvPr>
          <p:cNvGrpSpPr/>
          <p:nvPr/>
        </p:nvGrpSpPr>
        <p:grpSpPr>
          <a:xfrm>
            <a:off x="8861996" y="2566173"/>
            <a:ext cx="720000" cy="540000"/>
            <a:chOff x="6573488" y="5029771"/>
            <a:chExt cx="2160000" cy="1080000"/>
          </a:xfrm>
        </p:grpSpPr>
        <p:sp>
          <p:nvSpPr>
            <p:cNvPr id="74" name="Rettangolo con angoli arrotondati 73">
              <a:extLst>
                <a:ext uri="{FF2B5EF4-FFF2-40B4-BE49-F238E27FC236}">
                  <a16:creationId xmlns:a16="http://schemas.microsoft.com/office/drawing/2014/main" id="{9CC39677-EBE6-670D-A26E-BEE9D65C26B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5" name="CasellaDiTesto 74">
              <a:extLst>
                <a:ext uri="{FF2B5EF4-FFF2-40B4-BE49-F238E27FC236}">
                  <a16:creationId xmlns:a16="http://schemas.microsoft.com/office/drawing/2014/main" id="{54837761-4640-4B27-04B0-9E7C28178161}"/>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6" name="Rettangolo con angoli arrotondati 75">
            <a:extLst>
              <a:ext uri="{FF2B5EF4-FFF2-40B4-BE49-F238E27FC236}">
                <a16:creationId xmlns:a16="http://schemas.microsoft.com/office/drawing/2014/main" id="{8AC5910F-225E-6A82-0E16-15386DF43B78}"/>
              </a:ext>
            </a:extLst>
          </p:cNvPr>
          <p:cNvSpPr/>
          <p:nvPr/>
        </p:nvSpPr>
        <p:spPr>
          <a:xfrm>
            <a:off x="7160537" y="8285079"/>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7" name="Rettangolo con angoli arrotondati 76">
            <a:extLst>
              <a:ext uri="{FF2B5EF4-FFF2-40B4-BE49-F238E27FC236}">
                <a16:creationId xmlns:a16="http://schemas.microsoft.com/office/drawing/2014/main" id="{E005810E-7ABD-625D-9D07-44E24CE794A5}"/>
              </a:ext>
            </a:extLst>
          </p:cNvPr>
          <p:cNvSpPr/>
          <p:nvPr/>
        </p:nvSpPr>
        <p:spPr>
          <a:xfrm>
            <a:off x="8208399" y="8474969"/>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8" name="CasellaDiTesto 77">
            <a:extLst>
              <a:ext uri="{FF2B5EF4-FFF2-40B4-BE49-F238E27FC236}">
                <a16:creationId xmlns:a16="http://schemas.microsoft.com/office/drawing/2014/main" id="{350AF0EC-2730-B52D-DC13-5AE5F2476C79}"/>
              </a:ext>
            </a:extLst>
          </p:cNvPr>
          <p:cNvSpPr txBox="1"/>
          <p:nvPr/>
        </p:nvSpPr>
        <p:spPr>
          <a:xfrm>
            <a:off x="8190063" y="8602706"/>
            <a:ext cx="2198012" cy="400110"/>
          </a:xfrm>
          <a:prstGeom prst="rect">
            <a:avLst/>
          </a:prstGeom>
          <a:noFill/>
        </p:spPr>
        <p:txBody>
          <a:bodyPr wrap="square" rtlCol="0">
            <a:spAutoFit/>
          </a:bodyPr>
          <a:lstStyle/>
          <a:p>
            <a:pPr algn="ctr"/>
            <a:r>
              <a:rPr lang="it-IT" sz="2000" b="1" dirty="0">
                <a:solidFill>
                  <a:schemeClr val="bg1"/>
                </a:solidFill>
              </a:rPr>
              <a:t>INTRODUCTION</a:t>
            </a:r>
          </a:p>
        </p:txBody>
      </p:sp>
      <p:grpSp>
        <p:nvGrpSpPr>
          <p:cNvPr id="79" name="Gruppo 78">
            <a:extLst>
              <a:ext uri="{FF2B5EF4-FFF2-40B4-BE49-F238E27FC236}">
                <a16:creationId xmlns:a16="http://schemas.microsoft.com/office/drawing/2014/main" id="{902BF8D0-2915-8FD6-07F0-58BB990EC9C8}"/>
              </a:ext>
            </a:extLst>
          </p:cNvPr>
          <p:cNvGrpSpPr/>
          <p:nvPr/>
        </p:nvGrpSpPr>
        <p:grpSpPr>
          <a:xfrm>
            <a:off x="8946529" y="9461929"/>
            <a:ext cx="720000" cy="540000"/>
            <a:chOff x="6573488" y="5029771"/>
            <a:chExt cx="2160000" cy="1080000"/>
          </a:xfrm>
        </p:grpSpPr>
        <p:sp>
          <p:nvSpPr>
            <p:cNvPr id="80" name="Rettangolo con angoli arrotondati 79">
              <a:extLst>
                <a:ext uri="{FF2B5EF4-FFF2-40B4-BE49-F238E27FC236}">
                  <a16:creationId xmlns:a16="http://schemas.microsoft.com/office/drawing/2014/main" id="{003E67A8-D34B-0DA3-48D1-E9DF091AAB5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1" name="CasellaDiTesto 80">
              <a:extLst>
                <a:ext uri="{FF2B5EF4-FFF2-40B4-BE49-F238E27FC236}">
                  <a16:creationId xmlns:a16="http://schemas.microsoft.com/office/drawing/2014/main" id="{4AC919A8-D330-A162-6E34-C096434D672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1h</a:t>
              </a:r>
            </a:p>
          </p:txBody>
        </p:sp>
      </p:grpSp>
    </p:spTree>
    <p:extLst>
      <p:ext uri="{BB962C8B-B14F-4D97-AF65-F5344CB8AC3E}">
        <p14:creationId xmlns:p14="http://schemas.microsoft.com/office/powerpoint/2010/main" val="36956484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7EEBEF-9959-D5C1-D4EA-BC4967933E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E0520A3-9777-3F6F-9DB4-AD7279EC937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DD139C9E-68D0-306F-E246-79896DC6FB4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A46D2C1-672C-61A9-B210-5A5A1D8C30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1AF66BB-F4A9-9D0A-07F3-7539EFDADDF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2A3867D-C396-A2C7-2214-6F2D899D299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8112DDE-90BC-4846-0F6C-A10FB422678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3568E7A-0500-EC5B-518B-E1E1331C9E1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DFFE923-B097-0769-788A-A4E72915D3AB}"/>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7B022AC-EB66-F3BD-328D-954C3F5D165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F0A2AE-F780-6D09-F275-7879FCFCF62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2949A99-7BFB-CB5A-50D7-F544FAC5E9A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9EB9DA5-7402-5586-44BE-2C172EF0C3E5}"/>
              </a:ext>
            </a:extLst>
          </p:cNvPr>
          <p:cNvSpPr txBox="1"/>
          <p:nvPr/>
        </p:nvSpPr>
        <p:spPr>
          <a:xfrm>
            <a:off x="9144000" y="9930784"/>
            <a:ext cx="9144000" cy="307777"/>
          </a:xfrm>
          <a:prstGeom prst="rect">
            <a:avLst/>
          </a:prstGeom>
          <a:noFill/>
        </p:spPr>
        <p:txBody>
          <a:bodyPr wrap="square">
            <a:spAutoFit/>
          </a:bodyPr>
          <a:lstStyle/>
          <a:p>
            <a:pPr algn="r"/>
            <a:r>
              <a:rPr lang="en-US" dirty="0"/>
              <a:t>Source: https://ec.europa.eu/eurostat/web/products-eurostat-news/w/edn-20250715-1</a:t>
            </a:r>
          </a:p>
        </p:txBody>
      </p:sp>
      <p:pic>
        <p:nvPicPr>
          <p:cNvPr id="19" name="Immagine 18" descr="Immagine che contiene persona, Viso umano, vestiti, sorriso&#10;&#10;Il contenuto generato dall'IA potrebbe non essere corretto.">
            <a:extLst>
              <a:ext uri="{FF2B5EF4-FFF2-40B4-BE49-F238E27FC236}">
                <a16:creationId xmlns:a16="http://schemas.microsoft.com/office/drawing/2014/main" id="{86031BB0-67ED-CB8D-328D-5AE05105B1E4}"/>
              </a:ext>
            </a:extLst>
          </p:cNvPr>
          <p:cNvPicPr>
            <a:picLocks noChangeAspect="1"/>
          </p:cNvPicPr>
          <p:nvPr/>
        </p:nvPicPr>
        <p:blipFill>
          <a:blip r:embed="rId3"/>
          <a:stretch>
            <a:fillRect/>
          </a:stretch>
        </p:blipFill>
        <p:spPr>
          <a:xfrm>
            <a:off x="3341930" y="2877372"/>
            <a:ext cx="11604492" cy="6533328"/>
          </a:xfrm>
          <a:prstGeom prst="rect">
            <a:avLst/>
          </a:prstGeom>
        </p:spPr>
      </p:pic>
    </p:spTree>
    <p:extLst>
      <p:ext uri="{BB962C8B-B14F-4D97-AF65-F5344CB8AC3E}">
        <p14:creationId xmlns:p14="http://schemas.microsoft.com/office/powerpoint/2010/main" val="1830979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0B7FAA-71D1-67D0-F50D-BC3FB5AEF112}"/>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1E96D248-B399-1468-A657-7031ACCBB901}"/>
              </a:ext>
            </a:extLst>
          </p:cNvPr>
          <p:cNvSpPr>
            <a:spLocks noGrp="1"/>
          </p:cNvSpPr>
          <p:nvPr>
            <p:ph type="subTitle" idx="1"/>
          </p:nvPr>
        </p:nvSpPr>
        <p:spPr>
          <a:xfrm>
            <a:off x="1013345" y="1588781"/>
            <a:ext cx="1030011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Kinds of modules</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D05524FF-F68C-E5F6-60C3-502B9D0FC4C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39AA552-E188-E3B4-464F-6BFDA50CB14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0B42DA-44A1-F148-9781-AE4EF161A14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F179907-6B20-782B-001E-2151F79D0F6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6B43A86-35AC-5850-7214-8A40B8F2D8A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75466C-FFC2-31F7-BE4F-BE1154014A2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7BB1517-A3B4-BF65-2185-0DB11130105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AE6266A2-335C-8463-6927-E222881D534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F4DB82-6B26-0A5E-3C15-210500253F5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716034C-1F46-EBDA-50D3-58950D2253C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38D523E3-0A00-EB29-0234-A5B7EEDE3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Combinable modules</a:t>
            </a:r>
            <a:endParaRPr lang="el-GR" dirty="0"/>
          </a:p>
        </p:txBody>
      </p:sp>
      <p:grpSp>
        <p:nvGrpSpPr>
          <p:cNvPr id="22" name="Gruppo 21">
            <a:extLst>
              <a:ext uri="{FF2B5EF4-FFF2-40B4-BE49-F238E27FC236}">
                <a16:creationId xmlns:a16="http://schemas.microsoft.com/office/drawing/2014/main" id="{0C3A9FD7-8F07-F894-4EFA-F801CF95BC84}"/>
              </a:ext>
            </a:extLst>
          </p:cNvPr>
          <p:cNvGrpSpPr/>
          <p:nvPr/>
        </p:nvGrpSpPr>
        <p:grpSpPr>
          <a:xfrm>
            <a:off x="1145354" y="3698748"/>
            <a:ext cx="2160000" cy="1080000"/>
            <a:chOff x="9649415" y="2955847"/>
            <a:chExt cx="2160000" cy="1080000"/>
          </a:xfrm>
        </p:grpSpPr>
        <p:sp>
          <p:nvSpPr>
            <p:cNvPr id="23" name="Rettangolo con angoli arrotondati 22">
              <a:extLst>
                <a:ext uri="{FF2B5EF4-FFF2-40B4-BE49-F238E27FC236}">
                  <a16:creationId xmlns:a16="http://schemas.microsoft.com/office/drawing/2014/main" id="{FCA8925D-A178-E84D-A270-C94DE42E34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a:extLst>
                <a:ext uri="{FF2B5EF4-FFF2-40B4-BE49-F238E27FC236}">
                  <a16:creationId xmlns:a16="http://schemas.microsoft.com/office/drawing/2014/main" id="{28DD06B9-CC1B-CF5B-D89F-E7B3DB09D71C}"/>
                </a:ext>
              </a:extLst>
            </p:cNvPr>
            <p:cNvSpPr txBox="1"/>
            <p:nvPr/>
          </p:nvSpPr>
          <p:spPr>
            <a:xfrm>
              <a:off x="9740855" y="2969871"/>
              <a:ext cx="1942965" cy="400110"/>
            </a:xfrm>
            <a:prstGeom prst="rect">
              <a:avLst/>
            </a:prstGeom>
            <a:noFill/>
          </p:spPr>
          <p:txBody>
            <a:bodyPr wrap="square" rtlCol="0">
              <a:spAutoFit/>
            </a:bodyPr>
            <a:lstStyle/>
            <a:p>
              <a:pPr algn="ctr"/>
              <a:endParaRPr lang="it-IT" sz="2000" b="1" dirty="0">
                <a:solidFill>
                  <a:schemeClr val="bg1"/>
                </a:solidFill>
              </a:endParaRPr>
            </a:p>
          </p:txBody>
        </p:sp>
      </p:grpSp>
      <p:sp>
        <p:nvSpPr>
          <p:cNvPr id="33" name="Rettangolo con angoli arrotondati 32">
            <a:extLst>
              <a:ext uri="{FF2B5EF4-FFF2-40B4-BE49-F238E27FC236}">
                <a16:creationId xmlns:a16="http://schemas.microsoft.com/office/drawing/2014/main" id="{BD01B42E-0433-C850-EF67-E725009DF9A9}"/>
              </a:ext>
            </a:extLst>
          </p:cNvPr>
          <p:cNvSpPr/>
          <p:nvPr/>
        </p:nvSpPr>
        <p:spPr>
          <a:xfrm>
            <a:off x="1181930" y="5328085"/>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con angoli arrotondati 33">
            <a:extLst>
              <a:ext uri="{FF2B5EF4-FFF2-40B4-BE49-F238E27FC236}">
                <a16:creationId xmlns:a16="http://schemas.microsoft.com/office/drawing/2014/main" id="{B2156456-9CD1-42A4-33CB-A08B30846E68}"/>
              </a:ext>
            </a:extLst>
          </p:cNvPr>
          <p:cNvSpPr/>
          <p:nvPr/>
        </p:nvSpPr>
        <p:spPr>
          <a:xfrm>
            <a:off x="1349897" y="5517975"/>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6" name="Gruppo 35">
            <a:extLst>
              <a:ext uri="{FF2B5EF4-FFF2-40B4-BE49-F238E27FC236}">
                <a16:creationId xmlns:a16="http://schemas.microsoft.com/office/drawing/2014/main" id="{6CBCE956-DDE1-84A0-B2A5-D5EF613C012A}"/>
              </a:ext>
            </a:extLst>
          </p:cNvPr>
          <p:cNvGrpSpPr/>
          <p:nvPr/>
        </p:nvGrpSpPr>
        <p:grpSpPr>
          <a:xfrm>
            <a:off x="3270816" y="6165819"/>
            <a:ext cx="2160000" cy="1104721"/>
            <a:chOff x="9649415" y="2931126"/>
            <a:chExt cx="2160000" cy="1104721"/>
          </a:xfrm>
        </p:grpSpPr>
        <p:sp>
          <p:nvSpPr>
            <p:cNvPr id="37" name="Rettangolo con angoli arrotondati 36">
              <a:extLst>
                <a:ext uri="{FF2B5EF4-FFF2-40B4-BE49-F238E27FC236}">
                  <a16:creationId xmlns:a16="http://schemas.microsoft.com/office/drawing/2014/main" id="{B4C6AE07-A194-9235-3A6E-39F529434E85}"/>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8" name="CasellaDiTesto 37">
              <a:extLst>
                <a:ext uri="{FF2B5EF4-FFF2-40B4-BE49-F238E27FC236}">
                  <a16:creationId xmlns:a16="http://schemas.microsoft.com/office/drawing/2014/main" id="{B8145184-A53F-FB5F-4186-2C25D46291FF}"/>
                </a:ext>
              </a:extLst>
            </p:cNvPr>
            <p:cNvSpPr txBox="1"/>
            <p:nvPr/>
          </p:nvSpPr>
          <p:spPr>
            <a:xfrm>
              <a:off x="9740855" y="2931126"/>
              <a:ext cx="1942965" cy="400110"/>
            </a:xfrm>
            <a:prstGeom prst="rect">
              <a:avLst/>
            </a:prstGeom>
            <a:noFill/>
          </p:spPr>
          <p:txBody>
            <a:bodyPr wrap="square" rtlCol="0">
              <a:spAutoFit/>
            </a:bodyPr>
            <a:lstStyle/>
            <a:p>
              <a:pPr algn="ctr"/>
              <a:endParaRPr lang="it-IT" sz="2000" b="1" dirty="0">
                <a:solidFill>
                  <a:schemeClr val="bg1"/>
                </a:solidFill>
              </a:endParaRPr>
            </a:p>
          </p:txBody>
        </p:sp>
      </p:grpSp>
      <p:grpSp>
        <p:nvGrpSpPr>
          <p:cNvPr id="39" name="Gruppo 38">
            <a:extLst>
              <a:ext uri="{FF2B5EF4-FFF2-40B4-BE49-F238E27FC236}">
                <a16:creationId xmlns:a16="http://schemas.microsoft.com/office/drawing/2014/main" id="{F74C2759-A42A-9503-EE2E-13B69C452B68}"/>
              </a:ext>
            </a:extLst>
          </p:cNvPr>
          <p:cNvGrpSpPr/>
          <p:nvPr/>
        </p:nvGrpSpPr>
        <p:grpSpPr>
          <a:xfrm>
            <a:off x="4009989" y="7143555"/>
            <a:ext cx="720000" cy="540000"/>
            <a:chOff x="6573488" y="5029771"/>
            <a:chExt cx="2160000" cy="1080000"/>
          </a:xfrm>
        </p:grpSpPr>
        <p:sp>
          <p:nvSpPr>
            <p:cNvPr id="40" name="Rettangolo con angoli arrotondati 39">
              <a:extLst>
                <a:ext uri="{FF2B5EF4-FFF2-40B4-BE49-F238E27FC236}">
                  <a16:creationId xmlns:a16="http://schemas.microsoft.com/office/drawing/2014/main" id="{D2578897-7956-2B47-A1AA-2F18044B5AC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CasellaDiTesto 40">
              <a:extLst>
                <a:ext uri="{FF2B5EF4-FFF2-40B4-BE49-F238E27FC236}">
                  <a16:creationId xmlns:a16="http://schemas.microsoft.com/office/drawing/2014/main" id="{9018128D-3603-0C84-2CA2-385A4F90FC5B}"/>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grpSp>
        <p:nvGrpSpPr>
          <p:cNvPr id="42" name="Gruppo 41">
            <a:extLst>
              <a:ext uri="{FF2B5EF4-FFF2-40B4-BE49-F238E27FC236}">
                <a16:creationId xmlns:a16="http://schemas.microsoft.com/office/drawing/2014/main" id="{80F25B7E-6D43-A06D-16C6-559DDBAAB52B}"/>
              </a:ext>
            </a:extLst>
          </p:cNvPr>
          <p:cNvGrpSpPr/>
          <p:nvPr/>
        </p:nvGrpSpPr>
        <p:grpSpPr>
          <a:xfrm>
            <a:off x="2087001" y="6504792"/>
            <a:ext cx="720000" cy="540000"/>
            <a:chOff x="6573488" y="5029771"/>
            <a:chExt cx="2160000" cy="1080000"/>
          </a:xfrm>
        </p:grpSpPr>
        <p:sp>
          <p:nvSpPr>
            <p:cNvPr id="48" name="Rettangolo con angoli arrotondati 47">
              <a:extLst>
                <a:ext uri="{FF2B5EF4-FFF2-40B4-BE49-F238E27FC236}">
                  <a16:creationId xmlns:a16="http://schemas.microsoft.com/office/drawing/2014/main" id="{69BEDA97-AB97-EB6A-F9FF-E6810C59E47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9" name="CasellaDiTesto 48">
              <a:extLst>
                <a:ext uri="{FF2B5EF4-FFF2-40B4-BE49-F238E27FC236}">
                  <a16:creationId xmlns:a16="http://schemas.microsoft.com/office/drawing/2014/main" id="{6CDD6F83-AD9A-6A54-89AC-D32323BB6E88}"/>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75" name="Rettangolo con angoli arrotondati 74">
            <a:extLst>
              <a:ext uri="{FF2B5EF4-FFF2-40B4-BE49-F238E27FC236}">
                <a16:creationId xmlns:a16="http://schemas.microsoft.com/office/drawing/2014/main" id="{36B64078-07EF-2D93-3BFE-8B7782A17563}"/>
              </a:ext>
            </a:extLst>
          </p:cNvPr>
          <p:cNvSpPr/>
          <p:nvPr/>
        </p:nvSpPr>
        <p:spPr>
          <a:xfrm>
            <a:off x="1202256" y="8235686"/>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6" name="Rettangolo con angoli arrotondati 75">
            <a:extLst>
              <a:ext uri="{FF2B5EF4-FFF2-40B4-BE49-F238E27FC236}">
                <a16:creationId xmlns:a16="http://schemas.microsoft.com/office/drawing/2014/main" id="{43D3263F-4A58-219C-D8B1-4B8B530A3A52}"/>
              </a:ext>
            </a:extLst>
          </p:cNvPr>
          <p:cNvSpPr/>
          <p:nvPr/>
        </p:nvSpPr>
        <p:spPr>
          <a:xfrm>
            <a:off x="2250118" y="8425576"/>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0" name="Gruppo 79">
            <a:extLst>
              <a:ext uri="{FF2B5EF4-FFF2-40B4-BE49-F238E27FC236}">
                <a16:creationId xmlns:a16="http://schemas.microsoft.com/office/drawing/2014/main" id="{63F6475E-E05C-381A-EBE6-7C9CA8759656}"/>
              </a:ext>
            </a:extLst>
          </p:cNvPr>
          <p:cNvGrpSpPr/>
          <p:nvPr/>
        </p:nvGrpSpPr>
        <p:grpSpPr>
          <a:xfrm>
            <a:off x="2988248" y="9343524"/>
            <a:ext cx="720000" cy="540000"/>
            <a:chOff x="6573488" y="5029771"/>
            <a:chExt cx="2160000" cy="1080000"/>
          </a:xfrm>
        </p:grpSpPr>
        <p:sp>
          <p:nvSpPr>
            <p:cNvPr id="81" name="Rettangolo con angoli arrotondati 80">
              <a:extLst>
                <a:ext uri="{FF2B5EF4-FFF2-40B4-BE49-F238E27FC236}">
                  <a16:creationId xmlns:a16="http://schemas.microsoft.com/office/drawing/2014/main" id="{BA66F369-9D71-62A1-F6F6-4E43BD43E61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2" name="CasellaDiTesto 81">
              <a:extLst>
                <a:ext uri="{FF2B5EF4-FFF2-40B4-BE49-F238E27FC236}">
                  <a16:creationId xmlns:a16="http://schemas.microsoft.com/office/drawing/2014/main" id="{5D1AFC0B-3BF8-A099-A106-ADF1FAAD4BCD}"/>
                </a:ext>
              </a:extLst>
            </p:cNvPr>
            <p:cNvSpPr txBox="1"/>
            <p:nvPr/>
          </p:nvSpPr>
          <p:spPr>
            <a:xfrm>
              <a:off x="6803573" y="5201201"/>
              <a:ext cx="1725930" cy="615554"/>
            </a:xfrm>
            <a:prstGeom prst="rect">
              <a:avLst/>
            </a:prstGeom>
            <a:noFill/>
          </p:spPr>
          <p:txBody>
            <a:bodyPr wrap="square" rtlCol="0">
              <a:spAutoFit/>
            </a:bodyPr>
            <a:lstStyle/>
            <a:p>
              <a:pPr algn="ctr"/>
              <a:endParaRPr lang="it-IT" b="1" dirty="0">
                <a:solidFill>
                  <a:schemeClr val="bg1"/>
                </a:solidFill>
              </a:endParaRPr>
            </a:p>
          </p:txBody>
        </p:sp>
      </p:grpSp>
      <p:sp>
        <p:nvSpPr>
          <p:cNvPr id="98" name="Rettangolo con angoli arrotondati 97">
            <a:extLst>
              <a:ext uri="{FF2B5EF4-FFF2-40B4-BE49-F238E27FC236}">
                <a16:creationId xmlns:a16="http://schemas.microsoft.com/office/drawing/2014/main" id="{BE37B77B-FF1A-CDA5-031C-A6A24E7E8197}"/>
              </a:ext>
            </a:extLst>
          </p:cNvPr>
          <p:cNvSpPr/>
          <p:nvPr/>
        </p:nvSpPr>
        <p:spPr>
          <a:xfrm>
            <a:off x="1137945" y="252415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9" name="Υπότιτλος 2">
            <a:extLst>
              <a:ext uri="{FF2B5EF4-FFF2-40B4-BE49-F238E27FC236}">
                <a16:creationId xmlns:a16="http://schemas.microsoft.com/office/drawing/2014/main" id="{B15F7CC1-CC04-30CC-094F-EA608CE5050C}"/>
              </a:ext>
            </a:extLst>
          </p:cNvPr>
          <p:cNvSpPr txBox="1">
            <a:spLocks/>
          </p:cNvSpPr>
          <p:nvPr/>
        </p:nvSpPr>
        <p:spPr>
          <a:xfrm>
            <a:off x="6291418" y="2432209"/>
            <a:ext cx="487027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Module</a:t>
            </a:r>
          </a:p>
          <a:p>
            <a:pPr marL="25400" indent="0" algn="l">
              <a:lnSpc>
                <a:spcPct val="170000"/>
              </a:lnSpc>
            </a:pPr>
            <a:endParaRPr lang="en-GB" dirty="0">
              <a:solidFill>
                <a:schemeClr val="tx1"/>
              </a:solidFill>
              <a:latin typeface="Bricolage Grotesque" panose="020B0604020202020204" charset="0"/>
            </a:endParaRPr>
          </a:p>
        </p:txBody>
      </p:sp>
      <p:sp>
        <p:nvSpPr>
          <p:cNvPr id="100" name="Υπότιτλος 2">
            <a:extLst>
              <a:ext uri="{FF2B5EF4-FFF2-40B4-BE49-F238E27FC236}">
                <a16:creationId xmlns:a16="http://schemas.microsoft.com/office/drawing/2014/main" id="{7A47C939-9433-8616-4E77-38D692E81ECA}"/>
              </a:ext>
            </a:extLst>
          </p:cNvPr>
          <p:cNvSpPr txBox="1">
            <a:spLocks/>
          </p:cNvSpPr>
          <p:nvPr/>
        </p:nvSpPr>
        <p:spPr>
          <a:xfrm>
            <a:off x="6291418" y="3604153"/>
            <a:ext cx="10149494"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Submodule: specific focus relative to a module</a:t>
            </a:r>
          </a:p>
          <a:p>
            <a:pPr marL="25400" indent="0" algn="l">
              <a:lnSpc>
                <a:spcPct val="170000"/>
              </a:lnSpc>
            </a:pPr>
            <a:endParaRPr lang="en-GB" dirty="0">
              <a:solidFill>
                <a:schemeClr val="tx1"/>
              </a:solidFill>
              <a:latin typeface="Bricolage Grotesque" panose="020B0604020202020204" charset="0"/>
            </a:endParaRPr>
          </a:p>
        </p:txBody>
      </p:sp>
      <p:sp>
        <p:nvSpPr>
          <p:cNvPr id="101" name="Υπότιτλος 2">
            <a:extLst>
              <a:ext uri="{FF2B5EF4-FFF2-40B4-BE49-F238E27FC236}">
                <a16:creationId xmlns:a16="http://schemas.microsoft.com/office/drawing/2014/main" id="{BBC6BC17-4192-93E7-294C-AC0D4F361500}"/>
              </a:ext>
            </a:extLst>
          </p:cNvPr>
          <p:cNvSpPr txBox="1">
            <a:spLocks/>
          </p:cNvSpPr>
          <p:nvPr/>
        </p:nvSpPr>
        <p:spPr>
          <a:xfrm>
            <a:off x="6273130" y="5889630"/>
            <a:ext cx="949112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Main module, composed of a module, of around 4h., and of a submodule, of 1 or 2 h.</a:t>
            </a:r>
          </a:p>
          <a:p>
            <a:pPr marL="25400" indent="0" algn="l"/>
            <a:endParaRPr lang="en-GB" dirty="0">
              <a:solidFill>
                <a:schemeClr val="tx1"/>
              </a:solidFill>
              <a:latin typeface="Bricolage Grotesque" panose="020B0604020202020204" charset="0"/>
            </a:endParaRPr>
          </a:p>
        </p:txBody>
      </p:sp>
      <p:sp>
        <p:nvSpPr>
          <p:cNvPr id="102" name="Υπότιτλος 2">
            <a:extLst>
              <a:ext uri="{FF2B5EF4-FFF2-40B4-BE49-F238E27FC236}">
                <a16:creationId xmlns:a16="http://schemas.microsoft.com/office/drawing/2014/main" id="{FC8ACBDF-AB36-5AD8-1A8E-F6F520CCF188}"/>
              </a:ext>
            </a:extLst>
          </p:cNvPr>
          <p:cNvSpPr txBox="1">
            <a:spLocks/>
          </p:cNvSpPr>
          <p:nvPr/>
        </p:nvSpPr>
        <p:spPr>
          <a:xfrm>
            <a:off x="6260386" y="8411183"/>
            <a:ext cx="1168568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dirty="0">
                <a:solidFill>
                  <a:schemeClr val="tx1"/>
                </a:solidFill>
                <a:latin typeface="Bricolage Grotesque" panose="020B0604020202020204" charset="0"/>
              </a:rPr>
              <a:t>Complementary module, of around 2h.</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8140429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2B773-07A7-E1CC-EF80-B01DBE3D0D97}"/>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7FC77074-A703-8C95-D947-F378928A678C}"/>
              </a:ext>
            </a:extLst>
          </p:cNvPr>
          <p:cNvSpPr>
            <a:spLocks noGrp="1"/>
          </p:cNvSpPr>
          <p:nvPr>
            <p:ph type="subTitle" idx="1"/>
          </p:nvPr>
        </p:nvSpPr>
        <p:spPr>
          <a:xfrm>
            <a:off x="958481" y="1588781"/>
            <a:ext cx="4386700" cy="1171944"/>
          </a:xfrm>
        </p:spPr>
        <p:txBody>
          <a:bodyPr>
            <a:noAutofit/>
          </a:bodyPr>
          <a:lstStyle/>
          <a:p>
            <a:pPr marL="25400" indent="0" algn="l">
              <a:lnSpc>
                <a:spcPct val="170000"/>
              </a:lnSpc>
            </a:pPr>
            <a:r>
              <a:rPr lang="en-US" dirty="0">
                <a:solidFill>
                  <a:schemeClr val="tx1"/>
                </a:solidFill>
                <a:latin typeface="Bricolage Grotesque" panose="020B0604020202020204" charset="0"/>
              </a:rPr>
              <a:t>Kinds of modules</a:t>
            </a:r>
          </a:p>
          <a:p>
            <a:pPr marL="25400" indent="0" algn="l">
              <a:lnSpc>
                <a:spcPct val="170000"/>
              </a:lnSpc>
            </a:pP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F9F7C448-EDCC-EF06-29B1-D62862D4410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035CF7-1A3A-76B2-58A1-68B70A6E073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7483B8F-ED63-14F3-CDCE-9538B0F70DB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696ABB5-76D5-81EA-91D4-DF1234FD99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3311089-9F32-F75C-8530-A25ACA64976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1482521-258E-732C-64E0-322FAA4F5C6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9EFF8E7-45AA-0A0C-CD67-4255CC501DE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E66676-5695-6F3B-E448-505C861060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557A71-E123-E13E-61D8-43B08CA4686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A19B5B6-B3A7-7951-BC15-43CD24B09F3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2422EE9C-6082-0F0E-311A-3F09FC7DA19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Combinable modules</a:t>
            </a:r>
            <a:endParaRPr lang="el-GR" dirty="0"/>
          </a:p>
        </p:txBody>
      </p:sp>
      <p:sp>
        <p:nvSpPr>
          <p:cNvPr id="2" name="Rettangolo con angoli arrotondati 1">
            <a:extLst>
              <a:ext uri="{FF2B5EF4-FFF2-40B4-BE49-F238E27FC236}">
                <a16:creationId xmlns:a16="http://schemas.microsoft.com/office/drawing/2014/main" id="{127EC591-4FE7-6544-A8F0-46E1428C9DA3}"/>
              </a:ext>
            </a:extLst>
          </p:cNvPr>
          <p:cNvSpPr/>
          <p:nvPr/>
        </p:nvSpPr>
        <p:spPr>
          <a:xfrm>
            <a:off x="4240155" y="492476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con angoli arrotondati 13">
            <a:extLst>
              <a:ext uri="{FF2B5EF4-FFF2-40B4-BE49-F238E27FC236}">
                <a16:creationId xmlns:a16="http://schemas.microsoft.com/office/drawing/2014/main" id="{8EF8AF4C-6272-4044-75E2-4682DA15CAD3}"/>
              </a:ext>
            </a:extLst>
          </p:cNvPr>
          <p:cNvSpPr/>
          <p:nvPr/>
        </p:nvSpPr>
        <p:spPr>
          <a:xfrm>
            <a:off x="4408122" y="511465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a:extLst>
              <a:ext uri="{FF2B5EF4-FFF2-40B4-BE49-F238E27FC236}">
                <a16:creationId xmlns:a16="http://schemas.microsoft.com/office/drawing/2014/main" id="{0260D859-A08D-D9E3-F33C-99E4A13162DA}"/>
              </a:ext>
            </a:extLst>
          </p:cNvPr>
          <p:cNvSpPr txBox="1"/>
          <p:nvPr/>
        </p:nvSpPr>
        <p:spPr>
          <a:xfrm>
            <a:off x="4545112" y="5132660"/>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grpSp>
        <p:nvGrpSpPr>
          <p:cNvPr id="17" name="Gruppo 16">
            <a:extLst>
              <a:ext uri="{FF2B5EF4-FFF2-40B4-BE49-F238E27FC236}">
                <a16:creationId xmlns:a16="http://schemas.microsoft.com/office/drawing/2014/main" id="{AE57F0FB-1ABB-C0D6-01E8-EB3EC26BEC5E}"/>
              </a:ext>
            </a:extLst>
          </p:cNvPr>
          <p:cNvGrpSpPr/>
          <p:nvPr/>
        </p:nvGrpSpPr>
        <p:grpSpPr>
          <a:xfrm>
            <a:off x="6329041" y="5787216"/>
            <a:ext cx="2160000" cy="1080000"/>
            <a:chOff x="9649415" y="2955847"/>
            <a:chExt cx="2160000" cy="1080000"/>
          </a:xfrm>
        </p:grpSpPr>
        <p:sp>
          <p:nvSpPr>
            <p:cNvPr id="18" name="Rettangolo con angoli arrotondati 17">
              <a:extLst>
                <a:ext uri="{FF2B5EF4-FFF2-40B4-BE49-F238E27FC236}">
                  <a16:creationId xmlns:a16="http://schemas.microsoft.com/office/drawing/2014/main" id="{88F32A87-827F-B8D1-346A-59E9F36667F9}"/>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a:extLst>
                <a:ext uri="{FF2B5EF4-FFF2-40B4-BE49-F238E27FC236}">
                  <a16:creationId xmlns:a16="http://schemas.microsoft.com/office/drawing/2014/main" id="{9A431EA2-F0D8-ECF2-DE90-211AD437E050}"/>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0" name="Gruppo 19">
            <a:extLst>
              <a:ext uri="{FF2B5EF4-FFF2-40B4-BE49-F238E27FC236}">
                <a16:creationId xmlns:a16="http://schemas.microsoft.com/office/drawing/2014/main" id="{5E6ACD1E-B861-1630-0A54-4F228D7B5BEA}"/>
              </a:ext>
            </a:extLst>
          </p:cNvPr>
          <p:cNvGrpSpPr/>
          <p:nvPr/>
        </p:nvGrpSpPr>
        <p:grpSpPr>
          <a:xfrm>
            <a:off x="7028848" y="6787402"/>
            <a:ext cx="720000" cy="540000"/>
            <a:chOff x="6573488" y="5029771"/>
            <a:chExt cx="2160000" cy="1080000"/>
          </a:xfrm>
        </p:grpSpPr>
        <p:sp>
          <p:nvSpPr>
            <p:cNvPr id="21" name="Rettangolo con angoli arrotondati 20">
              <a:extLst>
                <a:ext uri="{FF2B5EF4-FFF2-40B4-BE49-F238E27FC236}">
                  <a16:creationId xmlns:a16="http://schemas.microsoft.com/office/drawing/2014/main" id="{74995470-337A-A654-2DB4-8CB773427A95}"/>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9A606C8C-795C-5D7C-9822-AA17B5E252F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6" name="Gruppo 25">
            <a:extLst>
              <a:ext uri="{FF2B5EF4-FFF2-40B4-BE49-F238E27FC236}">
                <a16:creationId xmlns:a16="http://schemas.microsoft.com/office/drawing/2014/main" id="{C791D3A5-59FD-3168-9BFB-E0052354CCA4}"/>
              </a:ext>
            </a:extLst>
          </p:cNvPr>
          <p:cNvGrpSpPr/>
          <p:nvPr/>
        </p:nvGrpSpPr>
        <p:grpSpPr>
          <a:xfrm>
            <a:off x="5059987" y="6136117"/>
            <a:ext cx="720000" cy="540000"/>
            <a:chOff x="6573488" y="5029771"/>
            <a:chExt cx="2160000" cy="1080000"/>
          </a:xfrm>
        </p:grpSpPr>
        <p:sp>
          <p:nvSpPr>
            <p:cNvPr id="27" name="Rettangolo con angoli arrotondati 26">
              <a:extLst>
                <a:ext uri="{FF2B5EF4-FFF2-40B4-BE49-F238E27FC236}">
                  <a16:creationId xmlns:a16="http://schemas.microsoft.com/office/drawing/2014/main" id="{D1597AFA-5104-D1B2-B30D-FFF959C1006B}"/>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BD803FFC-75BA-B451-C427-B3A949DF1369}"/>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29" name="Rettangolo con angoli arrotondati 28">
            <a:extLst>
              <a:ext uri="{FF2B5EF4-FFF2-40B4-BE49-F238E27FC236}">
                <a16:creationId xmlns:a16="http://schemas.microsoft.com/office/drawing/2014/main" id="{DEB20B46-18AD-6EFE-7A2D-81876271E753}"/>
              </a:ext>
            </a:extLst>
          </p:cNvPr>
          <p:cNvSpPr/>
          <p:nvPr/>
        </p:nvSpPr>
        <p:spPr>
          <a:xfrm>
            <a:off x="8992139" y="4924761"/>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con angoli arrotondati 29">
            <a:extLst>
              <a:ext uri="{FF2B5EF4-FFF2-40B4-BE49-F238E27FC236}">
                <a16:creationId xmlns:a16="http://schemas.microsoft.com/office/drawing/2014/main" id="{9F1903B5-5F2F-F850-DBA4-B6DA4CF2EE46}"/>
              </a:ext>
            </a:extLst>
          </p:cNvPr>
          <p:cNvSpPr/>
          <p:nvPr/>
        </p:nvSpPr>
        <p:spPr>
          <a:xfrm>
            <a:off x="9160106" y="511465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a:extLst>
              <a:ext uri="{FF2B5EF4-FFF2-40B4-BE49-F238E27FC236}">
                <a16:creationId xmlns:a16="http://schemas.microsoft.com/office/drawing/2014/main" id="{85EEB689-0DBD-2800-6555-46123DC06074}"/>
              </a:ext>
            </a:extLst>
          </p:cNvPr>
          <p:cNvSpPr txBox="1"/>
          <p:nvPr/>
        </p:nvSpPr>
        <p:spPr>
          <a:xfrm>
            <a:off x="9007099" y="5111326"/>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grpSp>
        <p:nvGrpSpPr>
          <p:cNvPr id="32" name="Gruppo 31">
            <a:extLst>
              <a:ext uri="{FF2B5EF4-FFF2-40B4-BE49-F238E27FC236}">
                <a16:creationId xmlns:a16="http://schemas.microsoft.com/office/drawing/2014/main" id="{37760732-5004-CA5D-7F0E-C214F23F9C74}"/>
              </a:ext>
            </a:extLst>
          </p:cNvPr>
          <p:cNvGrpSpPr/>
          <p:nvPr/>
        </p:nvGrpSpPr>
        <p:grpSpPr>
          <a:xfrm>
            <a:off x="11081025" y="5762495"/>
            <a:ext cx="2160000" cy="1104721"/>
            <a:chOff x="9649415" y="2931126"/>
            <a:chExt cx="2160000" cy="1104721"/>
          </a:xfrm>
        </p:grpSpPr>
        <p:sp>
          <p:nvSpPr>
            <p:cNvPr id="35" name="Rettangolo con angoli arrotondati 34">
              <a:extLst>
                <a:ext uri="{FF2B5EF4-FFF2-40B4-BE49-F238E27FC236}">
                  <a16:creationId xmlns:a16="http://schemas.microsoft.com/office/drawing/2014/main" id="{0F94D866-1B59-AC6D-7F97-065CED529FE3}"/>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CasellaDiTesto 42">
              <a:extLst>
                <a:ext uri="{FF2B5EF4-FFF2-40B4-BE49-F238E27FC236}">
                  <a16:creationId xmlns:a16="http://schemas.microsoft.com/office/drawing/2014/main" id="{5525F87F-1187-58C3-8EDE-C7BA98458E00}"/>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44" name="Gruppo 43">
            <a:extLst>
              <a:ext uri="{FF2B5EF4-FFF2-40B4-BE49-F238E27FC236}">
                <a16:creationId xmlns:a16="http://schemas.microsoft.com/office/drawing/2014/main" id="{65037113-020F-11E2-A055-D04988D173FC}"/>
              </a:ext>
            </a:extLst>
          </p:cNvPr>
          <p:cNvGrpSpPr/>
          <p:nvPr/>
        </p:nvGrpSpPr>
        <p:grpSpPr>
          <a:xfrm>
            <a:off x="11765334" y="6740231"/>
            <a:ext cx="720000" cy="540000"/>
            <a:chOff x="6573488" y="5029771"/>
            <a:chExt cx="2160000" cy="1080000"/>
          </a:xfrm>
        </p:grpSpPr>
        <p:sp>
          <p:nvSpPr>
            <p:cNvPr id="45" name="Rettangolo con angoli arrotondati 44">
              <a:extLst>
                <a:ext uri="{FF2B5EF4-FFF2-40B4-BE49-F238E27FC236}">
                  <a16:creationId xmlns:a16="http://schemas.microsoft.com/office/drawing/2014/main" id="{5890F4AF-3619-FB28-3313-832BD3DF8DF4}"/>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CasellaDiTesto 45">
              <a:extLst>
                <a:ext uri="{FF2B5EF4-FFF2-40B4-BE49-F238E27FC236}">
                  <a16:creationId xmlns:a16="http://schemas.microsoft.com/office/drawing/2014/main" id="{EB05799E-9B6D-28A3-FBDE-4A1808BDB30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47" name="Gruppo 46">
            <a:extLst>
              <a:ext uri="{FF2B5EF4-FFF2-40B4-BE49-F238E27FC236}">
                <a16:creationId xmlns:a16="http://schemas.microsoft.com/office/drawing/2014/main" id="{CCA75522-A7CF-4206-3865-4A3F1C6CE256}"/>
              </a:ext>
            </a:extLst>
          </p:cNvPr>
          <p:cNvGrpSpPr/>
          <p:nvPr/>
        </p:nvGrpSpPr>
        <p:grpSpPr>
          <a:xfrm>
            <a:off x="9897210" y="6156332"/>
            <a:ext cx="720000" cy="540000"/>
            <a:chOff x="6573488" y="5029771"/>
            <a:chExt cx="2160000" cy="1080000"/>
          </a:xfrm>
        </p:grpSpPr>
        <p:sp>
          <p:nvSpPr>
            <p:cNvPr id="50" name="Rettangolo con angoli arrotondati 49">
              <a:extLst>
                <a:ext uri="{FF2B5EF4-FFF2-40B4-BE49-F238E27FC236}">
                  <a16:creationId xmlns:a16="http://schemas.microsoft.com/office/drawing/2014/main" id="{FFCA1302-02AA-F35B-3340-F13D88E55366}"/>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CasellaDiTesto 50">
              <a:extLst>
                <a:ext uri="{FF2B5EF4-FFF2-40B4-BE49-F238E27FC236}">
                  <a16:creationId xmlns:a16="http://schemas.microsoft.com/office/drawing/2014/main" id="{4A853D17-E0C9-3F03-B350-310C29D22E93}"/>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52" name="Rettangolo con angoli arrotondati 51">
            <a:extLst>
              <a:ext uri="{FF2B5EF4-FFF2-40B4-BE49-F238E27FC236}">
                <a16:creationId xmlns:a16="http://schemas.microsoft.com/office/drawing/2014/main" id="{5C995DE8-119E-45ED-D5B5-C67429B0FBE8}"/>
              </a:ext>
            </a:extLst>
          </p:cNvPr>
          <p:cNvSpPr/>
          <p:nvPr/>
        </p:nvSpPr>
        <p:spPr>
          <a:xfrm>
            <a:off x="13763131" y="4959267"/>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Rettangolo con angoli arrotondati 52">
            <a:extLst>
              <a:ext uri="{FF2B5EF4-FFF2-40B4-BE49-F238E27FC236}">
                <a16:creationId xmlns:a16="http://schemas.microsoft.com/office/drawing/2014/main" id="{022984E5-290D-E803-B012-6B29A09C494A}"/>
              </a:ext>
            </a:extLst>
          </p:cNvPr>
          <p:cNvSpPr/>
          <p:nvPr/>
        </p:nvSpPr>
        <p:spPr>
          <a:xfrm>
            <a:off x="14868358" y="503485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4" name="CasellaDiTesto 53">
            <a:extLst>
              <a:ext uri="{FF2B5EF4-FFF2-40B4-BE49-F238E27FC236}">
                <a16:creationId xmlns:a16="http://schemas.microsoft.com/office/drawing/2014/main" id="{B27E94D8-F3A5-C8F5-C673-6C176A4CC004}"/>
              </a:ext>
            </a:extLst>
          </p:cNvPr>
          <p:cNvSpPr txBox="1"/>
          <p:nvPr/>
        </p:nvSpPr>
        <p:spPr>
          <a:xfrm>
            <a:off x="15005348" y="4961426"/>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55" name="Gruppo 54">
            <a:extLst>
              <a:ext uri="{FF2B5EF4-FFF2-40B4-BE49-F238E27FC236}">
                <a16:creationId xmlns:a16="http://schemas.microsoft.com/office/drawing/2014/main" id="{293D66E4-AB8E-F2D0-4227-F723F0504234}"/>
              </a:ext>
            </a:extLst>
          </p:cNvPr>
          <p:cNvGrpSpPr/>
          <p:nvPr/>
        </p:nvGrpSpPr>
        <p:grpSpPr>
          <a:xfrm>
            <a:off x="15911701" y="6107937"/>
            <a:ext cx="2160000" cy="1080000"/>
            <a:chOff x="9649415" y="2955847"/>
            <a:chExt cx="2160000" cy="1080000"/>
          </a:xfrm>
        </p:grpSpPr>
        <p:sp>
          <p:nvSpPr>
            <p:cNvPr id="56" name="Rettangolo con angoli arrotondati 55">
              <a:extLst>
                <a:ext uri="{FF2B5EF4-FFF2-40B4-BE49-F238E27FC236}">
                  <a16:creationId xmlns:a16="http://schemas.microsoft.com/office/drawing/2014/main" id="{B5166FC3-7B92-290F-6903-2442E4C8FE67}"/>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CasellaDiTesto 56">
              <a:extLst>
                <a:ext uri="{FF2B5EF4-FFF2-40B4-BE49-F238E27FC236}">
                  <a16:creationId xmlns:a16="http://schemas.microsoft.com/office/drawing/2014/main" id="{DB8D3E94-1A17-21D7-1F83-555A486E52F1}"/>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58" name="Gruppo 57">
            <a:extLst>
              <a:ext uri="{FF2B5EF4-FFF2-40B4-BE49-F238E27FC236}">
                <a16:creationId xmlns:a16="http://schemas.microsoft.com/office/drawing/2014/main" id="{37F5E181-634A-15AA-91BB-8045FA6820D1}"/>
              </a:ext>
            </a:extLst>
          </p:cNvPr>
          <p:cNvGrpSpPr/>
          <p:nvPr/>
        </p:nvGrpSpPr>
        <p:grpSpPr>
          <a:xfrm>
            <a:off x="16631701" y="7039173"/>
            <a:ext cx="720000" cy="540000"/>
            <a:chOff x="6573488" y="5029771"/>
            <a:chExt cx="2160000" cy="1080000"/>
          </a:xfrm>
        </p:grpSpPr>
        <p:sp>
          <p:nvSpPr>
            <p:cNvPr id="59" name="Rettangolo con angoli arrotondati 58">
              <a:extLst>
                <a:ext uri="{FF2B5EF4-FFF2-40B4-BE49-F238E27FC236}">
                  <a16:creationId xmlns:a16="http://schemas.microsoft.com/office/drawing/2014/main" id="{795EB2CE-FFC3-8D0A-E071-C26BED3A992E}"/>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0" name="CasellaDiTesto 59">
              <a:extLst>
                <a:ext uri="{FF2B5EF4-FFF2-40B4-BE49-F238E27FC236}">
                  <a16:creationId xmlns:a16="http://schemas.microsoft.com/office/drawing/2014/main" id="{F9EE5342-0349-85DA-1B1D-9B7F276B5BA4}"/>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61" name="Gruppo 60">
            <a:extLst>
              <a:ext uri="{FF2B5EF4-FFF2-40B4-BE49-F238E27FC236}">
                <a16:creationId xmlns:a16="http://schemas.microsoft.com/office/drawing/2014/main" id="{F86CAC43-43AF-7B2B-4147-544AE060694B}"/>
              </a:ext>
            </a:extLst>
          </p:cNvPr>
          <p:cNvGrpSpPr/>
          <p:nvPr/>
        </p:nvGrpSpPr>
        <p:grpSpPr>
          <a:xfrm>
            <a:off x="13625039" y="6079393"/>
            <a:ext cx="2473900" cy="1080000"/>
            <a:chOff x="9492465" y="2955847"/>
            <a:chExt cx="2473900" cy="1080000"/>
          </a:xfrm>
        </p:grpSpPr>
        <p:sp>
          <p:nvSpPr>
            <p:cNvPr id="62" name="Rettangolo con angoli arrotondati 61">
              <a:extLst>
                <a:ext uri="{FF2B5EF4-FFF2-40B4-BE49-F238E27FC236}">
                  <a16:creationId xmlns:a16="http://schemas.microsoft.com/office/drawing/2014/main" id="{E7B088C9-C782-ADC5-86B4-EDCCE0A513C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a:extLst>
                <a:ext uri="{FF2B5EF4-FFF2-40B4-BE49-F238E27FC236}">
                  <a16:creationId xmlns:a16="http://schemas.microsoft.com/office/drawing/2014/main" id="{2F3AB390-2F04-204B-63FF-BB776E807D35}"/>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grpSp>
        <p:nvGrpSpPr>
          <p:cNvPr id="64" name="Gruppo 63">
            <a:extLst>
              <a:ext uri="{FF2B5EF4-FFF2-40B4-BE49-F238E27FC236}">
                <a16:creationId xmlns:a16="http://schemas.microsoft.com/office/drawing/2014/main" id="{2FCC26B4-EE29-9925-32C5-6B6B0517FE54}"/>
              </a:ext>
            </a:extLst>
          </p:cNvPr>
          <p:cNvGrpSpPr/>
          <p:nvPr/>
        </p:nvGrpSpPr>
        <p:grpSpPr>
          <a:xfrm>
            <a:off x="15583457" y="5595781"/>
            <a:ext cx="720000" cy="540000"/>
            <a:chOff x="6573488" y="5029771"/>
            <a:chExt cx="2160000" cy="1080000"/>
          </a:xfrm>
        </p:grpSpPr>
        <p:sp>
          <p:nvSpPr>
            <p:cNvPr id="65" name="Rettangolo con angoli arrotondati 64">
              <a:extLst>
                <a:ext uri="{FF2B5EF4-FFF2-40B4-BE49-F238E27FC236}">
                  <a16:creationId xmlns:a16="http://schemas.microsoft.com/office/drawing/2014/main" id="{F280624F-892E-011B-8361-AE3D337B0D50}"/>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6" name="CasellaDiTesto 65">
              <a:extLst>
                <a:ext uri="{FF2B5EF4-FFF2-40B4-BE49-F238E27FC236}">
                  <a16:creationId xmlns:a16="http://schemas.microsoft.com/office/drawing/2014/main" id="{61B39594-E166-09F3-69BD-DD021E9CB736}"/>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3h</a:t>
              </a:r>
            </a:p>
          </p:txBody>
        </p:sp>
      </p:grpSp>
      <p:grpSp>
        <p:nvGrpSpPr>
          <p:cNvPr id="67" name="Gruppo 66">
            <a:extLst>
              <a:ext uri="{FF2B5EF4-FFF2-40B4-BE49-F238E27FC236}">
                <a16:creationId xmlns:a16="http://schemas.microsoft.com/office/drawing/2014/main" id="{BBA0A5E3-9B71-CD9D-3B49-43C1EAC64183}"/>
              </a:ext>
            </a:extLst>
          </p:cNvPr>
          <p:cNvGrpSpPr/>
          <p:nvPr/>
        </p:nvGrpSpPr>
        <p:grpSpPr>
          <a:xfrm>
            <a:off x="14586379" y="7063641"/>
            <a:ext cx="720000" cy="540000"/>
            <a:chOff x="6573488" y="5029771"/>
            <a:chExt cx="2160000" cy="1080000"/>
          </a:xfrm>
        </p:grpSpPr>
        <p:sp>
          <p:nvSpPr>
            <p:cNvPr id="68" name="Rettangolo con angoli arrotondati 67">
              <a:extLst>
                <a:ext uri="{FF2B5EF4-FFF2-40B4-BE49-F238E27FC236}">
                  <a16:creationId xmlns:a16="http://schemas.microsoft.com/office/drawing/2014/main" id="{50A2897B-93AE-FA63-3B20-916A75A490A1}"/>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9" name="CasellaDiTesto 68">
              <a:extLst>
                <a:ext uri="{FF2B5EF4-FFF2-40B4-BE49-F238E27FC236}">
                  <a16:creationId xmlns:a16="http://schemas.microsoft.com/office/drawing/2014/main" id="{2357620D-2DDF-29C9-D8E7-CF8640B06AAE}"/>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0" name="Rettangolo con angoli arrotondati 69">
            <a:extLst>
              <a:ext uri="{FF2B5EF4-FFF2-40B4-BE49-F238E27FC236}">
                <a16:creationId xmlns:a16="http://schemas.microsoft.com/office/drawing/2014/main" id="{FD5731B7-33B4-47BF-4D0D-847AC2235D6B}"/>
              </a:ext>
            </a:extLst>
          </p:cNvPr>
          <p:cNvSpPr/>
          <p:nvPr/>
        </p:nvSpPr>
        <p:spPr>
          <a:xfrm>
            <a:off x="6519921" y="8250141"/>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1" name="Rettangolo con angoli arrotondati 70">
            <a:extLst>
              <a:ext uri="{FF2B5EF4-FFF2-40B4-BE49-F238E27FC236}">
                <a16:creationId xmlns:a16="http://schemas.microsoft.com/office/drawing/2014/main" id="{5584DD7F-294D-448B-380E-CCE68CB8B1FE}"/>
              </a:ext>
            </a:extLst>
          </p:cNvPr>
          <p:cNvSpPr/>
          <p:nvPr/>
        </p:nvSpPr>
        <p:spPr>
          <a:xfrm>
            <a:off x="7567783" y="8440031"/>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2" name="CasellaDiTesto 71">
            <a:extLst>
              <a:ext uri="{FF2B5EF4-FFF2-40B4-BE49-F238E27FC236}">
                <a16:creationId xmlns:a16="http://schemas.microsoft.com/office/drawing/2014/main" id="{3C491D4D-47C9-BF3A-C316-029D4B5F943A}"/>
              </a:ext>
            </a:extLst>
          </p:cNvPr>
          <p:cNvSpPr txBox="1"/>
          <p:nvPr/>
        </p:nvSpPr>
        <p:spPr>
          <a:xfrm>
            <a:off x="7704773" y="8458040"/>
            <a:ext cx="2042686" cy="707886"/>
          </a:xfrm>
          <a:prstGeom prst="rect">
            <a:avLst/>
          </a:prstGeom>
          <a:noFill/>
        </p:spPr>
        <p:txBody>
          <a:bodyPr wrap="square" rtlCol="0">
            <a:spAutoFit/>
          </a:bodyPr>
          <a:lstStyle/>
          <a:p>
            <a:pPr algn="ctr"/>
            <a:r>
              <a:rPr lang="it-IT" sz="2000" b="1" dirty="0">
                <a:solidFill>
                  <a:schemeClr val="bg1"/>
                </a:solidFill>
              </a:rPr>
              <a:t>CRITICAL THINKING</a:t>
            </a:r>
          </a:p>
        </p:txBody>
      </p:sp>
      <p:grpSp>
        <p:nvGrpSpPr>
          <p:cNvPr id="73" name="Gruppo 72">
            <a:extLst>
              <a:ext uri="{FF2B5EF4-FFF2-40B4-BE49-F238E27FC236}">
                <a16:creationId xmlns:a16="http://schemas.microsoft.com/office/drawing/2014/main" id="{1E7360C1-6B95-24ED-AB33-3A5D2B9D627D}"/>
              </a:ext>
            </a:extLst>
          </p:cNvPr>
          <p:cNvGrpSpPr/>
          <p:nvPr/>
        </p:nvGrpSpPr>
        <p:grpSpPr>
          <a:xfrm>
            <a:off x="8305913" y="9357979"/>
            <a:ext cx="720000" cy="540000"/>
            <a:chOff x="6573488" y="5029771"/>
            <a:chExt cx="2160000" cy="1080000"/>
          </a:xfrm>
        </p:grpSpPr>
        <p:sp>
          <p:nvSpPr>
            <p:cNvPr id="74" name="Rettangolo con angoli arrotondati 73">
              <a:extLst>
                <a:ext uri="{FF2B5EF4-FFF2-40B4-BE49-F238E27FC236}">
                  <a16:creationId xmlns:a16="http://schemas.microsoft.com/office/drawing/2014/main" id="{0426FCA5-5A2A-D979-FB6B-857143E45037}"/>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7" name="CasellaDiTesto 76">
              <a:extLst>
                <a:ext uri="{FF2B5EF4-FFF2-40B4-BE49-F238E27FC236}">
                  <a16:creationId xmlns:a16="http://schemas.microsoft.com/office/drawing/2014/main" id="{FD0E970D-6E2C-125E-B732-166F084A6D90}"/>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78" name="Rettangolo con angoli arrotondati 77">
            <a:extLst>
              <a:ext uri="{FF2B5EF4-FFF2-40B4-BE49-F238E27FC236}">
                <a16:creationId xmlns:a16="http://schemas.microsoft.com/office/drawing/2014/main" id="{76FE2AD7-712C-33C5-D84E-0B40577600EB}"/>
              </a:ext>
            </a:extLst>
          </p:cNvPr>
          <p:cNvSpPr/>
          <p:nvPr/>
        </p:nvSpPr>
        <p:spPr>
          <a:xfrm>
            <a:off x="11513775" y="8250797"/>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9" name="Rettangolo con angoli arrotondati 78">
            <a:extLst>
              <a:ext uri="{FF2B5EF4-FFF2-40B4-BE49-F238E27FC236}">
                <a16:creationId xmlns:a16="http://schemas.microsoft.com/office/drawing/2014/main" id="{D6478239-6821-6988-7E12-9F073C4FFDA1}"/>
              </a:ext>
            </a:extLst>
          </p:cNvPr>
          <p:cNvSpPr/>
          <p:nvPr/>
        </p:nvSpPr>
        <p:spPr>
          <a:xfrm>
            <a:off x="12561637" y="8440687"/>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3" name="CasellaDiTesto 82">
            <a:extLst>
              <a:ext uri="{FF2B5EF4-FFF2-40B4-BE49-F238E27FC236}">
                <a16:creationId xmlns:a16="http://schemas.microsoft.com/office/drawing/2014/main" id="{5A61351E-4F6D-E1D3-9CC2-96B6888F1B56}"/>
              </a:ext>
            </a:extLst>
          </p:cNvPr>
          <p:cNvSpPr txBox="1"/>
          <p:nvPr/>
        </p:nvSpPr>
        <p:spPr>
          <a:xfrm>
            <a:off x="12698627" y="8458696"/>
            <a:ext cx="2042686" cy="707886"/>
          </a:xfrm>
          <a:prstGeom prst="rect">
            <a:avLst/>
          </a:prstGeom>
          <a:noFill/>
        </p:spPr>
        <p:txBody>
          <a:bodyPr wrap="square" rtlCol="0">
            <a:spAutoFit/>
          </a:bodyPr>
          <a:lstStyle/>
          <a:p>
            <a:pPr algn="ctr"/>
            <a:r>
              <a:rPr lang="it-IT" sz="2000" b="1" dirty="0">
                <a:solidFill>
                  <a:schemeClr val="bg1"/>
                </a:solidFill>
              </a:rPr>
              <a:t>PROBLEM-SOLVING</a:t>
            </a:r>
          </a:p>
        </p:txBody>
      </p:sp>
      <p:grpSp>
        <p:nvGrpSpPr>
          <p:cNvPr id="84" name="Gruppo 83">
            <a:extLst>
              <a:ext uri="{FF2B5EF4-FFF2-40B4-BE49-F238E27FC236}">
                <a16:creationId xmlns:a16="http://schemas.microsoft.com/office/drawing/2014/main" id="{2F3873F1-5C0A-B6D1-84FA-0AD3C44E11B1}"/>
              </a:ext>
            </a:extLst>
          </p:cNvPr>
          <p:cNvGrpSpPr/>
          <p:nvPr/>
        </p:nvGrpSpPr>
        <p:grpSpPr>
          <a:xfrm>
            <a:off x="13299767" y="9358635"/>
            <a:ext cx="720000" cy="540000"/>
            <a:chOff x="6573488" y="5029771"/>
            <a:chExt cx="2160000" cy="1080000"/>
          </a:xfrm>
        </p:grpSpPr>
        <p:sp>
          <p:nvSpPr>
            <p:cNvPr id="85" name="Rettangolo con angoli arrotondati 84">
              <a:extLst>
                <a:ext uri="{FF2B5EF4-FFF2-40B4-BE49-F238E27FC236}">
                  <a16:creationId xmlns:a16="http://schemas.microsoft.com/office/drawing/2014/main" id="{FCA9EEB5-4861-1470-DBDD-3E0D408EE6A1}"/>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6" name="CasellaDiTesto 85">
              <a:extLst>
                <a:ext uri="{FF2B5EF4-FFF2-40B4-BE49-F238E27FC236}">
                  <a16:creationId xmlns:a16="http://schemas.microsoft.com/office/drawing/2014/main" id="{36011244-7AE2-AEA0-AEEC-604F77CF39AD}"/>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87" name="Rettangolo con angoli arrotondati 86">
            <a:extLst>
              <a:ext uri="{FF2B5EF4-FFF2-40B4-BE49-F238E27FC236}">
                <a16:creationId xmlns:a16="http://schemas.microsoft.com/office/drawing/2014/main" id="{27AD1271-BAC3-A266-0145-9BF39A4ED6AE}"/>
              </a:ext>
            </a:extLst>
          </p:cNvPr>
          <p:cNvSpPr/>
          <p:nvPr/>
        </p:nvSpPr>
        <p:spPr>
          <a:xfrm>
            <a:off x="9025913" y="2352693"/>
            <a:ext cx="4320000" cy="1942455"/>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8" name="Rettangolo con angoli arrotondati 87">
            <a:extLst>
              <a:ext uri="{FF2B5EF4-FFF2-40B4-BE49-F238E27FC236}">
                <a16:creationId xmlns:a16="http://schemas.microsoft.com/office/drawing/2014/main" id="{B6E66B9E-4C66-9C16-379A-227B05994F35}"/>
              </a:ext>
            </a:extLst>
          </p:cNvPr>
          <p:cNvSpPr/>
          <p:nvPr/>
        </p:nvSpPr>
        <p:spPr>
          <a:xfrm>
            <a:off x="10073775" y="2542583"/>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9" name="CasellaDiTesto 88">
            <a:extLst>
              <a:ext uri="{FF2B5EF4-FFF2-40B4-BE49-F238E27FC236}">
                <a16:creationId xmlns:a16="http://schemas.microsoft.com/office/drawing/2014/main" id="{5187F401-1170-ABA3-11A1-80D5763EA509}"/>
              </a:ext>
            </a:extLst>
          </p:cNvPr>
          <p:cNvSpPr txBox="1"/>
          <p:nvPr/>
        </p:nvSpPr>
        <p:spPr>
          <a:xfrm>
            <a:off x="10210765" y="2560592"/>
            <a:ext cx="2042686" cy="1015663"/>
          </a:xfrm>
          <a:prstGeom prst="rect">
            <a:avLst/>
          </a:prstGeom>
          <a:noFill/>
        </p:spPr>
        <p:txBody>
          <a:bodyPr wrap="square" rtlCol="0">
            <a:spAutoFit/>
          </a:bodyPr>
          <a:lstStyle/>
          <a:p>
            <a:pPr algn="ctr"/>
            <a:r>
              <a:rPr lang="it-IT" sz="2000" b="1" dirty="0">
                <a:solidFill>
                  <a:schemeClr val="bg1"/>
                </a:solidFill>
              </a:rPr>
              <a:t>INDUSTRY &amp; COMMUNITY RELATIONS </a:t>
            </a:r>
          </a:p>
        </p:txBody>
      </p:sp>
      <p:grpSp>
        <p:nvGrpSpPr>
          <p:cNvPr id="90" name="Gruppo 89">
            <a:extLst>
              <a:ext uri="{FF2B5EF4-FFF2-40B4-BE49-F238E27FC236}">
                <a16:creationId xmlns:a16="http://schemas.microsoft.com/office/drawing/2014/main" id="{94CC99E7-D019-4776-AA91-E3F6CE549248}"/>
              </a:ext>
            </a:extLst>
          </p:cNvPr>
          <p:cNvGrpSpPr/>
          <p:nvPr/>
        </p:nvGrpSpPr>
        <p:grpSpPr>
          <a:xfrm>
            <a:off x="10811905" y="3529543"/>
            <a:ext cx="720000" cy="540000"/>
            <a:chOff x="6573488" y="5029771"/>
            <a:chExt cx="2160000" cy="1080000"/>
          </a:xfrm>
        </p:grpSpPr>
        <p:sp>
          <p:nvSpPr>
            <p:cNvPr id="91" name="Rettangolo con angoli arrotondati 90">
              <a:extLst>
                <a:ext uri="{FF2B5EF4-FFF2-40B4-BE49-F238E27FC236}">
                  <a16:creationId xmlns:a16="http://schemas.microsoft.com/office/drawing/2014/main" id="{9196785C-D598-F705-E7BE-8DE1A7C6701D}"/>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2" name="CasellaDiTesto 91">
              <a:extLst>
                <a:ext uri="{FF2B5EF4-FFF2-40B4-BE49-F238E27FC236}">
                  <a16:creationId xmlns:a16="http://schemas.microsoft.com/office/drawing/2014/main" id="{AF19EBF8-6D77-3772-1C2E-1634A9F42D5B}"/>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
        <p:nvSpPr>
          <p:cNvPr id="93" name="Υπότιτλος 2">
            <a:extLst>
              <a:ext uri="{FF2B5EF4-FFF2-40B4-BE49-F238E27FC236}">
                <a16:creationId xmlns:a16="http://schemas.microsoft.com/office/drawing/2014/main" id="{41F2B77D-BC5D-044D-7CD5-9AB58B06F2CF}"/>
              </a:ext>
            </a:extLst>
          </p:cNvPr>
          <p:cNvSpPr txBox="1">
            <a:spLocks/>
          </p:cNvSpPr>
          <p:nvPr/>
        </p:nvSpPr>
        <p:spPr>
          <a:xfrm>
            <a:off x="908709" y="5579615"/>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Key knowledge and know-how</a:t>
            </a:r>
          </a:p>
          <a:p>
            <a:pPr marL="25400" indent="0" algn="l"/>
            <a:endParaRPr lang="en-GB" dirty="0">
              <a:solidFill>
                <a:schemeClr val="tx1"/>
              </a:solidFill>
              <a:latin typeface="Bricolage Grotesque" panose="020B0604020202020204" charset="0"/>
            </a:endParaRPr>
          </a:p>
        </p:txBody>
      </p:sp>
      <p:sp>
        <p:nvSpPr>
          <p:cNvPr id="96" name="Υπότιτλος 2">
            <a:extLst>
              <a:ext uri="{FF2B5EF4-FFF2-40B4-BE49-F238E27FC236}">
                <a16:creationId xmlns:a16="http://schemas.microsoft.com/office/drawing/2014/main" id="{4DD45D09-68DD-546F-9023-26F064C6E53E}"/>
              </a:ext>
            </a:extLst>
          </p:cNvPr>
          <p:cNvSpPr txBox="1">
            <a:spLocks/>
          </p:cNvSpPr>
          <p:nvPr/>
        </p:nvSpPr>
        <p:spPr>
          <a:xfrm>
            <a:off x="908709" y="8691936"/>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Basic competences</a:t>
            </a:r>
          </a:p>
          <a:p>
            <a:pPr marL="25400" indent="0" algn="l"/>
            <a:endParaRPr lang="en-GB" dirty="0">
              <a:solidFill>
                <a:schemeClr val="tx1"/>
              </a:solidFill>
              <a:latin typeface="Bricolage Grotesque" panose="020B0604020202020204" charset="0"/>
            </a:endParaRPr>
          </a:p>
        </p:txBody>
      </p:sp>
      <p:sp>
        <p:nvSpPr>
          <p:cNvPr id="97" name="Υπότιτλος 2">
            <a:extLst>
              <a:ext uri="{FF2B5EF4-FFF2-40B4-BE49-F238E27FC236}">
                <a16:creationId xmlns:a16="http://schemas.microsoft.com/office/drawing/2014/main" id="{0A869802-18D6-468D-5477-558001C0FBEB}"/>
              </a:ext>
            </a:extLst>
          </p:cNvPr>
          <p:cNvSpPr txBox="1">
            <a:spLocks/>
          </p:cNvSpPr>
          <p:nvPr/>
        </p:nvSpPr>
        <p:spPr>
          <a:xfrm>
            <a:off x="991938" y="2770941"/>
            <a:ext cx="332585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Applicative knowledge</a:t>
            </a:r>
          </a:p>
          <a:p>
            <a:pPr marL="25400" indent="0" algn="l"/>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8108239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87C5D-C37D-7BE7-484B-52CD8F95687D}"/>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5B3B9AFB-E2A3-475C-9C5B-5CA6E73551FD}"/>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 articulation of the modules is not fixed. </a:t>
            </a:r>
          </a:p>
          <a:p>
            <a:pPr marL="25400" indent="0" algn="l">
              <a:lnSpc>
                <a:spcPct val="170000"/>
              </a:lnSpc>
            </a:pPr>
            <a:r>
              <a:rPr lang="en-US" dirty="0">
                <a:solidFill>
                  <a:schemeClr val="tx1"/>
                </a:solidFill>
                <a:latin typeface="Bricolage Grotesque" panose="020B0604020202020204" charset="0"/>
              </a:rPr>
              <a:t>Trainers will create a specific course of around 20 h. combining the various modules according to their teaching/learning goals and to the exigences and desires of the trainees.</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A68057A1-608C-6DAA-22F4-4E425208E33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44CF9BB-DA74-B815-184F-A6490E3A365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BF93C78-9427-51C6-A919-90CFD25337C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724DC3B2-AA71-DF27-0688-2E849BFE129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BB780D4-367F-EA0E-1F38-A264EC2A2A8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849CC5D-5FCB-D057-D3A2-D3C83F18ED3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07EA292-0165-DFBE-D085-9972786155B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5BE0BEF-FECA-E12F-C499-B9CBE99198B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6D3C41B-D289-FFE6-B471-8D3198C33C8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DD98B7-ED4B-CDFA-7420-A9A3C410BB7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F936E33B-1E3F-6127-B228-BB2A48435B4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Combinable modules</a:t>
            </a:r>
            <a:endParaRPr lang="el-GR" dirty="0"/>
          </a:p>
        </p:txBody>
      </p:sp>
      <p:pic>
        <p:nvPicPr>
          <p:cNvPr id="24" name="Immagine 23">
            <a:extLst>
              <a:ext uri="{FF2B5EF4-FFF2-40B4-BE49-F238E27FC236}">
                <a16:creationId xmlns:a16="http://schemas.microsoft.com/office/drawing/2014/main" id="{0E258AA6-FF61-95A8-987B-97B70128ABF8}"/>
              </a:ext>
            </a:extLst>
          </p:cNvPr>
          <p:cNvPicPr>
            <a:picLocks noChangeAspect="1"/>
          </p:cNvPicPr>
          <p:nvPr/>
        </p:nvPicPr>
        <p:blipFill>
          <a:blip r:embed="rId4"/>
          <a:stretch>
            <a:fillRect/>
          </a:stretch>
        </p:blipFill>
        <p:spPr>
          <a:xfrm>
            <a:off x="9144000" y="2148129"/>
            <a:ext cx="8688695" cy="7782655"/>
          </a:xfrm>
          <a:prstGeom prst="rect">
            <a:avLst/>
          </a:prstGeom>
        </p:spPr>
      </p:pic>
    </p:spTree>
    <p:extLst>
      <p:ext uri="{BB962C8B-B14F-4D97-AF65-F5344CB8AC3E}">
        <p14:creationId xmlns:p14="http://schemas.microsoft.com/office/powerpoint/2010/main" val="13906457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70F2C-6DC6-EF1F-C255-2E7B89FD1539}"/>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10BD5A31-C9B8-C9A8-A718-D07122F27533}"/>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This course will have the following structure:</a:t>
            </a:r>
          </a:p>
          <a:p>
            <a:pPr marL="25400" indent="0" algn="l">
              <a:lnSpc>
                <a:spcPct val="170000"/>
              </a:lnSpc>
            </a:pPr>
            <a:r>
              <a:rPr lang="en-US" dirty="0">
                <a:solidFill>
                  <a:schemeClr val="tx1"/>
                </a:solidFill>
                <a:latin typeface="Bricolage Grotesque" panose="020B0604020202020204" charset="0"/>
              </a:rPr>
              <a:t>[</a:t>
            </a:r>
            <a:r>
              <a:rPr lang="en-US" dirty="0">
                <a:solidFill>
                  <a:schemeClr val="tx1"/>
                </a:solidFill>
                <a:highlight>
                  <a:srgbClr val="FFFF00"/>
                </a:highlight>
                <a:latin typeface="Bricolage Grotesque" panose="020B0604020202020204" charset="0"/>
              </a:rPr>
              <a:t>to be completed by the trainers</a:t>
            </a:r>
            <a:r>
              <a:rPr lang="en-US" dirty="0">
                <a:solidFill>
                  <a:schemeClr val="tx1"/>
                </a:solidFill>
                <a:latin typeface="Bricolage Grotesque" panose="020B0604020202020204" charset="0"/>
              </a:rPr>
              <a:t>]</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7B2B107A-15D0-DCB4-935F-C809BD14D911}"/>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8E3F15C-01CC-872B-E1C0-CAAA0712869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494FF06-C581-DB85-BAF8-9498B3BE6ACB}"/>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A2DE1C2-6314-FFE0-2386-59E860B4489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78D2DAA-84F7-C9B2-3A5F-7BBF44449AB0}"/>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624226-1BCD-7686-5475-44B869CD8E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3C9B653-EBF7-E700-C0CB-962B574DA94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DA4784-A40D-FB82-5CC9-A6970E7FB40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E50758D-890A-998F-C0EC-11119C2840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4A53175-7B32-08FD-AC0B-7B9A05F206B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721C481B-2141-FB19-C53C-FB9D9FCE192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Combinable modules</a:t>
            </a:r>
            <a:endParaRPr lang="el-GR" dirty="0"/>
          </a:p>
        </p:txBody>
      </p:sp>
    </p:spTree>
    <p:extLst>
      <p:ext uri="{BB962C8B-B14F-4D97-AF65-F5344CB8AC3E}">
        <p14:creationId xmlns:p14="http://schemas.microsoft.com/office/powerpoint/2010/main" val="31447169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D2FA7-A96E-46AC-E2EC-809A91BF20BD}"/>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54012362-8360-2D5A-93C2-1FC33A57031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A62E14B-AF60-8C70-3575-FC8BFCC4EF3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EF3078D-5339-E326-828E-ABCE3DF1844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079139F-4461-3B70-70EC-C53ECD4F299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4E9847E-E13B-F1CC-1BDE-0ACA9999DF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72A7097-0B2C-AD9A-5229-D012760F768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32F316B-2E53-549E-64D5-BB767F6972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2CB20AD-E051-37DD-0476-E98E1EDF994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F4E40BA-2952-DB87-F433-90F6E021104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2D7ABE4-FFE4-3A2A-43D9-CB5CD7D424A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5654E1C1-8613-60CD-C573-3F4C24BB034D}"/>
              </a:ext>
            </a:extLst>
          </p:cNvPr>
          <p:cNvSpPr>
            <a:spLocks noGrp="1"/>
          </p:cNvSpPr>
          <p:nvPr>
            <p:ph type="ctrTitle"/>
          </p:nvPr>
        </p:nvSpPr>
        <p:spPr>
          <a:xfrm>
            <a:off x="2693442" y="356216"/>
            <a:ext cx="14748395" cy="1470025"/>
          </a:xfrm>
        </p:spPr>
        <p:txBody>
          <a:bodyPr/>
          <a:lstStyle/>
          <a:p>
            <a:r>
              <a:rPr lang="en-US" noProof="0" dirty="0"/>
              <a:t>Co-presence or separation of the trainees’ groups</a:t>
            </a:r>
            <a:r>
              <a:rPr lang="en-US" dirty="0"/>
              <a:t> </a:t>
            </a:r>
            <a:br>
              <a:rPr lang="en-US" dirty="0"/>
            </a:br>
            <a:r>
              <a:rPr lang="en-US" dirty="0"/>
              <a:t>in synchronous delivered courses</a:t>
            </a:r>
            <a:endParaRPr lang="en-US" noProof="0" dirty="0"/>
          </a:p>
        </p:txBody>
      </p:sp>
      <p:pic>
        <p:nvPicPr>
          <p:cNvPr id="2" name="Immagine 1">
            <a:extLst>
              <a:ext uri="{FF2B5EF4-FFF2-40B4-BE49-F238E27FC236}">
                <a16:creationId xmlns:a16="http://schemas.microsoft.com/office/drawing/2014/main" id="{4F5F5209-9862-30A1-1873-EBA66F9C7AC4}"/>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5598505" y="5963612"/>
            <a:ext cx="1062410" cy="1049348"/>
          </a:xfrm>
          <a:prstGeom prst="rect">
            <a:avLst/>
          </a:prstGeom>
        </p:spPr>
      </p:pic>
      <p:pic>
        <p:nvPicPr>
          <p:cNvPr id="3" name="Immagine 2">
            <a:extLst>
              <a:ext uri="{FF2B5EF4-FFF2-40B4-BE49-F238E27FC236}">
                <a16:creationId xmlns:a16="http://schemas.microsoft.com/office/drawing/2014/main" id="{C841BFB7-196A-EBB7-4A54-5C1CF6AB2D0F}"/>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4758689" y="6681431"/>
            <a:ext cx="1351227" cy="1317587"/>
          </a:xfrm>
          <a:prstGeom prst="rect">
            <a:avLst/>
          </a:prstGeom>
        </p:spPr>
      </p:pic>
      <p:pic>
        <p:nvPicPr>
          <p:cNvPr id="14" name="Immagine 13">
            <a:extLst>
              <a:ext uri="{FF2B5EF4-FFF2-40B4-BE49-F238E27FC236}">
                <a16:creationId xmlns:a16="http://schemas.microsoft.com/office/drawing/2014/main" id="{CF7F6A82-03BE-24D0-DE1B-3FDAF1DAF594}"/>
              </a:ext>
            </a:extLst>
          </p:cNvPr>
          <p:cNvPicPr>
            <a:picLocks noChangeAspect="1"/>
          </p:cNvPicPr>
          <p:nvPr/>
        </p:nvPicPr>
        <p:blipFill>
          <a:blip r:embed="rId8"/>
          <a:srcRect r="26663"/>
          <a:stretch>
            <a:fillRect/>
          </a:stretch>
        </p:blipFill>
        <p:spPr>
          <a:xfrm>
            <a:off x="6053510" y="6703568"/>
            <a:ext cx="1162457" cy="1060796"/>
          </a:xfrm>
          <a:prstGeom prst="rect">
            <a:avLst/>
          </a:prstGeom>
        </p:spPr>
      </p:pic>
      <p:sp>
        <p:nvSpPr>
          <p:cNvPr id="15" name="Ovale 14">
            <a:extLst>
              <a:ext uri="{FF2B5EF4-FFF2-40B4-BE49-F238E27FC236}">
                <a16:creationId xmlns:a16="http://schemas.microsoft.com/office/drawing/2014/main" id="{A798C1D1-5D4F-2167-29EC-305DD3FCB249}"/>
              </a:ext>
            </a:extLst>
          </p:cNvPr>
          <p:cNvSpPr/>
          <p:nvPr/>
        </p:nvSpPr>
        <p:spPr>
          <a:xfrm>
            <a:off x="4453467" y="5772505"/>
            <a:ext cx="2880000" cy="2880000"/>
          </a:xfrm>
          <a:prstGeom prst="ellipse">
            <a:avLst/>
          </a:prstGeom>
          <a:noFill/>
          <a:ln w="762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Immagine 16">
            <a:extLst>
              <a:ext uri="{FF2B5EF4-FFF2-40B4-BE49-F238E27FC236}">
                <a16:creationId xmlns:a16="http://schemas.microsoft.com/office/drawing/2014/main" id="{18A4F2D5-04DD-03F3-6E03-D7C568662FA8}"/>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14070268" y="6706653"/>
            <a:ext cx="1062410" cy="1049348"/>
          </a:xfrm>
          <a:prstGeom prst="rect">
            <a:avLst/>
          </a:prstGeom>
        </p:spPr>
      </p:pic>
      <p:pic>
        <p:nvPicPr>
          <p:cNvPr id="18" name="Immagine 17">
            <a:extLst>
              <a:ext uri="{FF2B5EF4-FFF2-40B4-BE49-F238E27FC236}">
                <a16:creationId xmlns:a16="http://schemas.microsoft.com/office/drawing/2014/main" id="{813570A2-6EDE-3CEE-0790-754D7E5FBAE5}"/>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12277930" y="6474098"/>
            <a:ext cx="1337334" cy="1304040"/>
          </a:xfrm>
          <a:prstGeom prst="rect">
            <a:avLst/>
          </a:prstGeom>
        </p:spPr>
      </p:pic>
      <p:pic>
        <p:nvPicPr>
          <p:cNvPr id="19" name="Immagine 18">
            <a:extLst>
              <a:ext uri="{FF2B5EF4-FFF2-40B4-BE49-F238E27FC236}">
                <a16:creationId xmlns:a16="http://schemas.microsoft.com/office/drawing/2014/main" id="{4A95D567-C80D-993D-91AA-2CDE2CC448F7}"/>
              </a:ext>
            </a:extLst>
          </p:cNvPr>
          <p:cNvPicPr>
            <a:picLocks noChangeAspect="1"/>
          </p:cNvPicPr>
          <p:nvPr/>
        </p:nvPicPr>
        <p:blipFill>
          <a:blip r:embed="rId8"/>
          <a:srcRect r="26663"/>
          <a:stretch>
            <a:fillRect/>
          </a:stretch>
        </p:blipFill>
        <p:spPr>
          <a:xfrm>
            <a:off x="10730240" y="6695205"/>
            <a:ext cx="1162457" cy="1060796"/>
          </a:xfrm>
          <a:prstGeom prst="rect">
            <a:avLst/>
          </a:prstGeom>
        </p:spPr>
      </p:pic>
      <p:cxnSp>
        <p:nvCxnSpPr>
          <p:cNvPr id="20" name="Connettore diritto 19">
            <a:extLst>
              <a:ext uri="{FF2B5EF4-FFF2-40B4-BE49-F238E27FC236}">
                <a16:creationId xmlns:a16="http://schemas.microsoft.com/office/drawing/2014/main" id="{DF59027B-9004-48D1-FECD-DDD6CAFF3315}"/>
              </a:ext>
            </a:extLst>
          </p:cNvPr>
          <p:cNvCxnSpPr/>
          <p:nvPr/>
        </p:nvCxnSpPr>
        <p:spPr>
          <a:xfrm>
            <a:off x="12106480" y="5854003"/>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cxnSp>
        <p:nvCxnSpPr>
          <p:cNvPr id="21" name="Connettore diritto 20">
            <a:extLst>
              <a:ext uri="{FF2B5EF4-FFF2-40B4-BE49-F238E27FC236}">
                <a16:creationId xmlns:a16="http://schemas.microsoft.com/office/drawing/2014/main" id="{B3CA4921-A548-0EC0-1633-5BE70DC31911}"/>
              </a:ext>
            </a:extLst>
          </p:cNvPr>
          <p:cNvCxnSpPr/>
          <p:nvPr/>
        </p:nvCxnSpPr>
        <p:spPr>
          <a:xfrm>
            <a:off x="13786466" y="5854002"/>
            <a:ext cx="0" cy="2984931"/>
          </a:xfrm>
          <a:prstGeom prst="line">
            <a:avLst/>
          </a:prstGeom>
          <a:ln w="76200">
            <a:solidFill>
              <a:srgbClr val="042433"/>
            </a:solidFill>
          </a:ln>
        </p:spPr>
        <p:style>
          <a:lnRef idx="2">
            <a:schemeClr val="accent1"/>
          </a:lnRef>
          <a:fillRef idx="0">
            <a:schemeClr val="accent1"/>
          </a:fillRef>
          <a:effectRef idx="1">
            <a:schemeClr val="accent1"/>
          </a:effectRef>
          <a:fontRef idx="minor">
            <a:schemeClr val="tx1"/>
          </a:fontRef>
        </p:style>
      </p:cxnSp>
      <p:pic>
        <p:nvPicPr>
          <p:cNvPr id="28" name="Immagine 27">
            <a:extLst>
              <a:ext uri="{FF2B5EF4-FFF2-40B4-BE49-F238E27FC236}">
                <a16:creationId xmlns:a16="http://schemas.microsoft.com/office/drawing/2014/main" id="{356C8CBF-3C15-8C0A-7838-CC1193A4CF98}"/>
              </a:ext>
            </a:extLst>
          </p:cNvPr>
          <p:cNvPicPr>
            <a:picLocks noChangeAspect="1"/>
          </p:cNvPicPr>
          <p:nvPr/>
        </p:nvPicPr>
        <p:blipFill>
          <a:blip r:embed="rId4">
            <a:duotone>
              <a:schemeClr val="accent1">
                <a:shade val="45000"/>
                <a:satMod val="135000"/>
              </a:schemeClr>
              <a:prstClr val="white"/>
            </a:duotone>
            <a:extLst>
              <a:ext uri="{BEBA8EAE-BF5A-486C-A8C5-ECC9F3942E4B}">
                <a14:imgProps xmlns:a14="http://schemas.microsoft.com/office/drawing/2010/main">
                  <a14:imgLayer r:embed="rId5">
                    <a14:imgEffect>
                      <a14:backgroundRemoval t="9959" b="89627" l="9836" r="94672">
                        <a14:foregroundMark x1="44262" y1="83817" x2="44262" y2="83817"/>
                        <a14:foregroundMark x1="79508" y1="41909" x2="79508" y2="41909"/>
                        <a14:foregroundMark x1="94672" y1="26141" x2="94672" y2="26141"/>
                        <a14:backgroundMark x1="78689" y1="85062" x2="78689" y2="85062"/>
                        <a14:backgroundMark x1="31148" y1="49793" x2="31148" y2="49793"/>
                      </a14:backgroundRemoval>
                    </a14:imgEffect>
                  </a14:imgLayer>
                </a14:imgProps>
              </a:ext>
            </a:extLst>
          </a:blip>
          <a:stretch>
            <a:fillRect/>
          </a:stretch>
        </p:blipFill>
        <p:spPr>
          <a:xfrm>
            <a:off x="8845471" y="2953711"/>
            <a:ext cx="1062410" cy="1049348"/>
          </a:xfrm>
          <a:prstGeom prst="rect">
            <a:avLst/>
          </a:prstGeom>
        </p:spPr>
      </p:pic>
      <p:pic>
        <p:nvPicPr>
          <p:cNvPr id="29" name="Immagine 28">
            <a:extLst>
              <a:ext uri="{FF2B5EF4-FFF2-40B4-BE49-F238E27FC236}">
                <a16:creationId xmlns:a16="http://schemas.microsoft.com/office/drawing/2014/main" id="{18B4AF0F-5779-2820-38CD-C62D37ECC9E5}"/>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ackgroundRemoval t="3830" b="97447" l="9544" r="91701">
                        <a14:foregroundMark x1="66390" y1="71489" x2="66390" y2="71489"/>
                        <a14:foregroundMark x1="48133" y1="13617" x2="48133" y2="13617"/>
                        <a14:foregroundMark x1="34025" y1="67234" x2="34025" y2="67234"/>
                        <a14:foregroundMark x1="13693" y1="91915" x2="13693" y2="91915"/>
                        <a14:foregroundMark x1="22822" y1="76170" x2="22822" y2="76170"/>
                        <a14:foregroundMark x1="12033" y1="95319" x2="12033" y2="95319"/>
                        <a14:foregroundMark x1="89212" y1="94043" x2="89212" y2="94043"/>
                        <a14:foregroundMark x1="46058" y1="11489" x2="46058" y2="11489"/>
                        <a14:foregroundMark x1="51452" y1="8936" x2="51452" y2="8936"/>
                        <a14:foregroundMark x1="55187" y1="45532" x2="55187" y2="45532"/>
                        <a14:foregroundMark x1="54772" y1="41702" x2="54772" y2="41702"/>
                        <a14:foregroundMark x1="41494" y1="25106" x2="41494" y2="25106"/>
                        <a14:foregroundMark x1="9544" y1="53191" x2="9544" y2="53191"/>
                        <a14:foregroundMark x1="48548" y1="5957" x2="48548" y2="5957"/>
                        <a14:foregroundMark x1="49378" y1="5532" x2="49378" y2="5532"/>
                        <a14:foregroundMark x1="48548" y1="14894" x2="48548" y2="14894"/>
                        <a14:foregroundMark x1="44813" y1="46383" x2="44813" y2="46383"/>
                        <a14:foregroundMark x1="41494" y1="86383" x2="41494" y2="86383"/>
                        <a14:foregroundMark x1="11618" y1="95319" x2="11618" y2="95319"/>
                        <a14:foregroundMark x1="50622" y1="4255" x2="50622" y2="4255"/>
                        <a14:foregroundMark x1="44813" y1="13617" x2="44813" y2="13617"/>
                        <a14:foregroundMark x1="56432" y1="13617" x2="56432" y2="13617"/>
                        <a14:foregroundMark x1="42739" y1="42128" x2="42739" y2="42128"/>
                        <a14:foregroundMark x1="57261" y1="42128" x2="57261" y2="42128"/>
                        <a14:foregroundMark x1="16183" y1="48936" x2="16183" y2="48936"/>
                        <a14:foregroundMark x1="13693" y1="50213" x2="13693" y2="50213"/>
                        <a14:foregroundMark x1="24896" y1="70213" x2="24896" y2="70213"/>
                        <a14:foregroundMark x1="14108" y1="94043" x2="14108" y2="94043"/>
                        <a14:foregroundMark x1="89212" y1="97447" x2="89212" y2="97447"/>
                        <a14:foregroundMark x1="91701" y1="51489" x2="91701" y2="51489"/>
                        <a14:backgroundMark x1="75934" y1="22979" x2="75934" y2="22979"/>
                        <a14:backgroundMark x1="87137" y1="17021" x2="87137" y2="17021"/>
                        <a14:backgroundMark x1="51452" y1="26383" x2="51452" y2="26383"/>
                        <a14:backgroundMark x1="47303" y1="99149" x2="47303" y2="99149"/>
                        <a14:backgroundMark x1="3734" y1="85106" x2="3734" y2="85106"/>
                        <a14:backgroundMark x1="82573" y1="25106" x2="82573" y2="25106"/>
                      </a14:backgroundRemoval>
                    </a14:imgEffect>
                  </a14:imgLayer>
                </a14:imgProps>
              </a:ext>
            </a:extLst>
          </a:blip>
          <a:stretch>
            <a:fillRect/>
          </a:stretch>
        </p:blipFill>
        <p:spPr>
          <a:xfrm>
            <a:off x="7031649" y="3489053"/>
            <a:ext cx="1507557" cy="1470025"/>
          </a:xfrm>
          <a:prstGeom prst="rect">
            <a:avLst/>
          </a:prstGeom>
        </p:spPr>
      </p:pic>
      <p:grpSp>
        <p:nvGrpSpPr>
          <p:cNvPr id="30" name="Gruppo 29">
            <a:extLst>
              <a:ext uri="{FF2B5EF4-FFF2-40B4-BE49-F238E27FC236}">
                <a16:creationId xmlns:a16="http://schemas.microsoft.com/office/drawing/2014/main" id="{20DB1868-B089-4CD1-38EA-98C4E72ECB33}"/>
              </a:ext>
            </a:extLst>
          </p:cNvPr>
          <p:cNvGrpSpPr/>
          <p:nvPr/>
        </p:nvGrpSpPr>
        <p:grpSpPr>
          <a:xfrm>
            <a:off x="10273106" y="3740005"/>
            <a:ext cx="1585627" cy="1059180"/>
            <a:chOff x="15117413" y="5590855"/>
            <a:chExt cx="3170587" cy="2295845"/>
          </a:xfrm>
        </p:grpSpPr>
        <p:pic>
          <p:nvPicPr>
            <p:cNvPr id="31" name="Immagine 30">
              <a:extLst>
                <a:ext uri="{FF2B5EF4-FFF2-40B4-BE49-F238E27FC236}">
                  <a16:creationId xmlns:a16="http://schemas.microsoft.com/office/drawing/2014/main" id="{80288E6B-5E72-09BA-A0D1-4FC4E80C0931}"/>
                </a:ext>
              </a:extLst>
            </p:cNvPr>
            <p:cNvPicPr>
              <a:picLocks noChangeAspect="1"/>
            </p:cNvPicPr>
            <p:nvPr/>
          </p:nvPicPr>
          <p:blipFill>
            <a:blip r:embed="rId9">
              <a:duotone>
                <a:schemeClr val="accent1">
                  <a:shade val="45000"/>
                  <a:satMod val="135000"/>
                </a:schemeClr>
                <a:prstClr val="white"/>
              </a:duotone>
              <a:extLst>
                <a:ext uri="{BEBA8EAE-BF5A-486C-A8C5-ECC9F3942E4B}">
                  <a14:imgProps xmlns:a14="http://schemas.microsoft.com/office/drawing/2010/main">
                    <a14:imgLayer r:embed="rId10">
                      <a14:imgEffect>
                        <a14:backgroundRemoval t="10000" b="90000" l="10000" r="90000">
                          <a14:foregroundMark x1="25561" y1="22034" x2="25561" y2="22034"/>
                          <a14:backgroundMark x1="71749" y1="20763" x2="71749" y2="20763"/>
                          <a14:backgroundMark x1="71749" y1="4661" x2="71749" y2="4661"/>
                          <a14:backgroundMark x1="96861" y1="10169" x2="96861" y2="10169"/>
                        </a14:backgroundRemoval>
                      </a14:imgEffect>
                    </a14:imgLayer>
                  </a14:imgProps>
                </a:ext>
              </a:extLst>
            </a:blip>
            <a:stretch>
              <a:fillRect/>
            </a:stretch>
          </p:blipFill>
          <p:spPr>
            <a:xfrm>
              <a:off x="16163629" y="5638486"/>
              <a:ext cx="2124371" cy="2248214"/>
            </a:xfrm>
            <a:prstGeom prst="rect">
              <a:avLst/>
            </a:prstGeom>
          </p:spPr>
        </p:pic>
        <p:pic>
          <p:nvPicPr>
            <p:cNvPr id="32" name="Immagine 31">
              <a:extLst>
                <a:ext uri="{FF2B5EF4-FFF2-40B4-BE49-F238E27FC236}">
                  <a16:creationId xmlns:a16="http://schemas.microsoft.com/office/drawing/2014/main" id="{7D49DF05-F558-6715-737F-B3F236A33C31}"/>
                </a:ext>
              </a:extLst>
            </p:cNvPr>
            <p:cNvPicPr>
              <a:picLocks noChangeAspect="1"/>
            </p:cNvPicPr>
            <p:nvPr/>
          </p:nvPicPr>
          <p:blipFill>
            <a:blip r:embed="rId11">
              <a:duotone>
                <a:schemeClr val="accent1">
                  <a:shade val="45000"/>
                  <a:satMod val="135000"/>
                </a:schemeClr>
                <a:prstClr val="white"/>
              </a:duotone>
              <a:extLst>
                <a:ext uri="{BEBA8EAE-BF5A-486C-A8C5-ECC9F3942E4B}">
                  <a14:imgProps xmlns:a14="http://schemas.microsoft.com/office/drawing/2010/main">
                    <a14:imgLayer r:embed="rId5">
                      <a14:imgEffect>
                        <a14:backgroundRemoval t="10000" b="90000" l="10000" r="90000">
                          <a14:foregroundMark x1="26230" y1="16183" x2="26230" y2="16183"/>
                          <a14:foregroundMark x1="39344" y1="73859" x2="39344" y2="73859"/>
                          <a14:foregroundMark x1="30738" y1="68465" x2="30738" y2="68465"/>
                          <a14:foregroundMark x1="29508" y1="83817" x2="29508" y2="83817"/>
                          <a14:foregroundMark x1="29508" y1="77178" x2="29508" y2="77178"/>
                          <a14:backgroundMark x1="73361" y1="21162" x2="73361" y2="21162"/>
                          <a14:backgroundMark x1="89344" y1="9959" x2="89344" y2="9959"/>
                          <a14:backgroundMark x1="62295" y1="35270" x2="62295" y2="35270"/>
                          <a14:backgroundMark x1="68852" y1="29876" x2="68852" y2="29876"/>
                          <a14:backgroundMark x1="94262" y1="20747" x2="94262" y2="20747"/>
                        </a14:backgroundRemoval>
                      </a14:imgEffect>
                    </a14:imgLayer>
                  </a14:imgProps>
                </a:ext>
              </a:extLst>
            </a:blip>
            <a:stretch>
              <a:fillRect/>
            </a:stretch>
          </p:blipFill>
          <p:spPr>
            <a:xfrm>
              <a:off x="15117413" y="5590855"/>
              <a:ext cx="2324424" cy="2295845"/>
            </a:xfrm>
            <a:prstGeom prst="rect">
              <a:avLst/>
            </a:prstGeom>
          </p:spPr>
        </p:pic>
      </p:grpSp>
      <p:cxnSp>
        <p:nvCxnSpPr>
          <p:cNvPr id="33" name="Connettore 2 32">
            <a:extLst>
              <a:ext uri="{FF2B5EF4-FFF2-40B4-BE49-F238E27FC236}">
                <a16:creationId xmlns:a16="http://schemas.microsoft.com/office/drawing/2014/main" id="{C381B664-2D6E-A32E-A4AE-D5EC9D6D6033}"/>
              </a:ext>
            </a:extLst>
          </p:cNvPr>
          <p:cNvCxnSpPr>
            <a:cxnSpLocks/>
            <a:stCxn id="28" idx="2"/>
            <a:endCxn id="29" idx="3"/>
          </p:cNvCxnSpPr>
          <p:nvPr/>
        </p:nvCxnSpPr>
        <p:spPr>
          <a:xfrm flipH="1">
            <a:off x="8539206" y="4003059"/>
            <a:ext cx="837470" cy="221007"/>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Connettore 2 33">
            <a:extLst>
              <a:ext uri="{FF2B5EF4-FFF2-40B4-BE49-F238E27FC236}">
                <a16:creationId xmlns:a16="http://schemas.microsoft.com/office/drawing/2014/main" id="{E86A311F-1E44-A2E8-EE26-49F616A80929}"/>
              </a:ext>
            </a:extLst>
          </p:cNvPr>
          <p:cNvCxnSpPr>
            <a:cxnSpLocks/>
            <a:stCxn id="32" idx="1"/>
            <a:endCxn id="28" idx="2"/>
          </p:cNvCxnSpPr>
          <p:nvPr/>
        </p:nvCxnSpPr>
        <p:spPr>
          <a:xfrm flipH="1" flipV="1">
            <a:off x="9376676" y="4003059"/>
            <a:ext cx="896430" cy="266536"/>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Connettore 2 34">
            <a:extLst>
              <a:ext uri="{FF2B5EF4-FFF2-40B4-BE49-F238E27FC236}">
                <a16:creationId xmlns:a16="http://schemas.microsoft.com/office/drawing/2014/main" id="{302DC4A0-F28E-F244-4C80-CAFF44198448}"/>
              </a:ext>
            </a:extLst>
          </p:cNvPr>
          <p:cNvCxnSpPr>
            <a:cxnSpLocks/>
            <a:stCxn id="32" idx="1"/>
            <a:endCxn id="29" idx="3"/>
          </p:cNvCxnSpPr>
          <p:nvPr/>
        </p:nvCxnSpPr>
        <p:spPr>
          <a:xfrm flipH="1" flipV="1">
            <a:off x="8539206" y="4224066"/>
            <a:ext cx="1733900" cy="45529"/>
          </a:xfrm>
          <a:prstGeom prst="straightConnector1">
            <a:avLst/>
          </a:prstGeom>
          <a:ln w="38100">
            <a:solidFill>
              <a:schemeClr val="bg2"/>
            </a:solidFill>
            <a:prstDash val="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922151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ED2077-9E35-4BD7-7710-824E35878B57}"/>
            </a:ext>
          </a:extLst>
        </p:cNvPr>
        <p:cNvGrpSpPr/>
        <p:nvPr/>
      </p:nvGrpSpPr>
      <p:grpSpPr>
        <a:xfrm>
          <a:off x="0" y="0"/>
          <a:ext cx="0" cy="0"/>
          <a:chOff x="0" y="0"/>
          <a:chExt cx="0" cy="0"/>
        </a:xfrm>
      </p:grpSpPr>
      <p:sp>
        <p:nvSpPr>
          <p:cNvPr id="4" name="Google Shape;118;p2">
            <a:extLst>
              <a:ext uri="{FF2B5EF4-FFF2-40B4-BE49-F238E27FC236}">
                <a16:creationId xmlns:a16="http://schemas.microsoft.com/office/drawing/2014/main" id="{78876DB7-D7AC-9170-84A5-59BECA48931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00ED093-DD6D-63AC-DA87-8E2CEBE10BF7}"/>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70ADB2C-7697-86E5-23B4-F72C1E5226E2}"/>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3F7BCB9-6635-4E32-D60A-B67BD164525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70EB62B-192E-C609-2D26-62E35E5FCA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A8CAF4D-F453-21B6-D692-7AE058A3742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FDFBEEB5-22F8-4CDB-8E3F-D6D504D70BA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4EE567D-4283-F3BF-ACD4-70C95FB9AC9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4878533-C8E7-39F8-1568-28916044581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3068E70-74F2-CDB2-6A18-B50D09B913D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82" name="Immagine 81">
            <a:extLst>
              <a:ext uri="{FF2B5EF4-FFF2-40B4-BE49-F238E27FC236}">
                <a16:creationId xmlns:a16="http://schemas.microsoft.com/office/drawing/2014/main" id="{40F2E44F-19FC-2EC1-4A7E-1D1C51E89480}"/>
              </a:ext>
            </a:extLst>
          </p:cNvPr>
          <p:cNvPicPr>
            <a:picLocks noChangeAspect="1"/>
          </p:cNvPicPr>
          <p:nvPr/>
        </p:nvPicPr>
        <p:blipFill>
          <a:blip r:embed="rId4"/>
          <a:stretch>
            <a:fillRect/>
          </a:stretch>
        </p:blipFill>
        <p:spPr>
          <a:xfrm>
            <a:off x="5760003" y="2082863"/>
            <a:ext cx="9218420" cy="7809440"/>
          </a:xfrm>
          <a:prstGeom prst="rect">
            <a:avLst/>
          </a:prstGeom>
        </p:spPr>
      </p:pic>
      <p:sp>
        <p:nvSpPr>
          <p:cNvPr id="85" name="Τίτλος 1">
            <a:extLst>
              <a:ext uri="{FF2B5EF4-FFF2-40B4-BE49-F238E27FC236}">
                <a16:creationId xmlns:a16="http://schemas.microsoft.com/office/drawing/2014/main" id="{2F998BAB-554D-FA33-C132-A5B459C5D3DB}"/>
              </a:ext>
            </a:extLst>
          </p:cNvPr>
          <p:cNvSpPr>
            <a:spLocks noGrp="1"/>
          </p:cNvSpPr>
          <p:nvPr>
            <p:ph type="ctrTitle"/>
          </p:nvPr>
        </p:nvSpPr>
        <p:spPr>
          <a:xfrm>
            <a:off x="2693442" y="356216"/>
            <a:ext cx="14748395" cy="1470025"/>
          </a:xfrm>
        </p:spPr>
        <p:txBody>
          <a:bodyPr/>
          <a:lstStyle/>
          <a:p>
            <a:r>
              <a:rPr lang="en-US" noProof="0" dirty="0"/>
              <a:t>Co-presence or separation of the trainees’ groups</a:t>
            </a:r>
            <a:r>
              <a:rPr lang="en-US" dirty="0"/>
              <a:t> </a:t>
            </a:r>
            <a:br>
              <a:rPr lang="en-US" dirty="0"/>
            </a:br>
            <a:r>
              <a:rPr lang="en-US" dirty="0"/>
              <a:t>in synchronous delivered courses</a:t>
            </a:r>
            <a:endParaRPr lang="en-US" noProof="0" dirty="0"/>
          </a:p>
        </p:txBody>
      </p:sp>
    </p:spTree>
    <p:extLst>
      <p:ext uri="{BB962C8B-B14F-4D97-AF65-F5344CB8AC3E}">
        <p14:creationId xmlns:p14="http://schemas.microsoft.com/office/powerpoint/2010/main" val="31307707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4965A-CE9E-631E-27F4-8E3C07664AFD}"/>
            </a:ext>
          </a:extLst>
        </p:cNvPr>
        <p:cNvGrpSpPr/>
        <p:nvPr/>
      </p:nvGrpSpPr>
      <p:grpSpPr>
        <a:xfrm>
          <a:off x="0" y="0"/>
          <a:ext cx="0" cy="0"/>
          <a:chOff x="0" y="0"/>
          <a:chExt cx="0" cy="0"/>
        </a:xfrm>
      </p:grpSpPr>
      <p:sp>
        <p:nvSpPr>
          <p:cNvPr id="3" name="Υπότιτλος 2">
            <a:extLst>
              <a:ext uri="{FF2B5EF4-FFF2-40B4-BE49-F238E27FC236}">
                <a16:creationId xmlns:a16="http://schemas.microsoft.com/office/drawing/2014/main" id="{66C5A7EF-0E78-6DE6-8BE1-6562D83E45DD}"/>
              </a:ext>
            </a:extLst>
          </p:cNvPr>
          <p:cNvSpPr>
            <a:spLocks noGrp="1"/>
          </p:cNvSpPr>
          <p:nvPr>
            <p:ph type="subTitle" idx="1"/>
          </p:nvPr>
        </p:nvSpPr>
        <p:spPr>
          <a:xfrm>
            <a:off x="1013344" y="2592999"/>
            <a:ext cx="670419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 course can be delivered </a:t>
            </a:r>
          </a:p>
          <a:p>
            <a:pPr marL="482600" indent="-457200" algn="l">
              <a:lnSpc>
                <a:spcPct val="170000"/>
              </a:lnSpc>
              <a:buFontTx/>
              <a:buChar char="-"/>
            </a:pPr>
            <a:r>
              <a:rPr lang="en-US" dirty="0">
                <a:solidFill>
                  <a:schemeClr val="tx1"/>
                </a:solidFill>
                <a:latin typeface="Bricolage Grotesque" panose="020B0604020202020204" charset="0"/>
              </a:rPr>
              <a:t>in presence synchronous</a:t>
            </a:r>
          </a:p>
          <a:p>
            <a:pPr marL="482600" indent="-457200" algn="l">
              <a:lnSpc>
                <a:spcPct val="170000"/>
              </a:lnSpc>
              <a:buFontTx/>
              <a:buChar char="-"/>
            </a:pPr>
            <a:r>
              <a:rPr lang="en-US" dirty="0">
                <a:solidFill>
                  <a:schemeClr val="tx1"/>
                </a:solidFill>
                <a:latin typeface="Bricolage Grotesque" panose="020B0604020202020204" charset="0"/>
              </a:rPr>
              <a:t>online, synchronous</a:t>
            </a:r>
          </a:p>
          <a:p>
            <a:pPr marL="482600" indent="-457200" algn="l">
              <a:lnSpc>
                <a:spcPct val="170000"/>
              </a:lnSpc>
              <a:buFontTx/>
              <a:buChar char="-"/>
            </a:pPr>
            <a:r>
              <a:rPr lang="en-US" dirty="0">
                <a:solidFill>
                  <a:schemeClr val="tx1"/>
                </a:solidFill>
                <a:latin typeface="Bricolage Grotesque" panose="020B0604020202020204" charset="0"/>
              </a:rPr>
              <a:t>online, asynchronous</a:t>
            </a:r>
            <a:endParaRPr lang="en-GB" dirty="0">
              <a:solidFill>
                <a:schemeClr val="tx1"/>
              </a:solidFill>
              <a:latin typeface="Bricolage Grotesque" panose="020B0604020202020204" charset="0"/>
            </a:endParaRPr>
          </a:p>
        </p:txBody>
      </p:sp>
      <p:sp>
        <p:nvSpPr>
          <p:cNvPr id="4" name="Google Shape;118;p2">
            <a:extLst>
              <a:ext uri="{FF2B5EF4-FFF2-40B4-BE49-F238E27FC236}">
                <a16:creationId xmlns:a16="http://schemas.microsoft.com/office/drawing/2014/main" id="{E6E0B221-9347-9B23-BF09-1973C78649D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BBDF65C-31CE-E3CB-3BDB-FF9761E0969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6C87339-D2FF-C481-D410-5DBFE8EE504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FE9DA71-C649-01BA-5EBF-D71BE92115F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B68F6DE-F6D5-4FA7-5D5A-FB37032A34D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45D5B69-51E1-0620-CE7A-B7458EDB980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2854D87-DC80-21D4-1C45-795F069F5EC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3D1D6EA-F062-2961-7EA6-F98ED4CD6B15}"/>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4DC35AB-1F9A-1DBA-CE5D-191BB7134B0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AE24BB4-0B61-F5AC-C8AB-E77A474919A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Τίτλος 1">
            <a:extLst>
              <a:ext uri="{FF2B5EF4-FFF2-40B4-BE49-F238E27FC236}">
                <a16:creationId xmlns:a16="http://schemas.microsoft.com/office/drawing/2014/main" id="{D23F9A41-384F-3DB2-C74E-435FEADB5987}"/>
              </a:ext>
            </a:extLst>
          </p:cNvPr>
          <p:cNvSpPr>
            <a:spLocks noGrp="1"/>
          </p:cNvSpPr>
          <p:nvPr>
            <p:ph type="ctrTitle"/>
          </p:nvPr>
        </p:nvSpPr>
        <p:spPr>
          <a:xfrm>
            <a:off x="2693442" y="356216"/>
            <a:ext cx="14748395" cy="1470025"/>
          </a:xfrm>
        </p:spPr>
        <p:txBody>
          <a:bodyPr/>
          <a:lstStyle/>
          <a:p>
            <a:r>
              <a:rPr lang="it-IT" dirty="0"/>
              <a:t>Delivery</a:t>
            </a:r>
            <a:endParaRPr lang="el-GR" dirty="0"/>
          </a:p>
        </p:txBody>
      </p:sp>
    </p:spTree>
    <p:extLst>
      <p:ext uri="{BB962C8B-B14F-4D97-AF65-F5344CB8AC3E}">
        <p14:creationId xmlns:p14="http://schemas.microsoft.com/office/powerpoint/2010/main" val="36872705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53">
          <a:extLst>
            <a:ext uri="{FF2B5EF4-FFF2-40B4-BE49-F238E27FC236}">
              <a16:creationId xmlns:a16="http://schemas.microsoft.com/office/drawing/2014/main" id="{774CD8CA-9867-047B-C3CE-B0BA2998CF07}"/>
            </a:ext>
          </a:extLst>
        </p:cNvPr>
        <p:cNvGrpSpPr/>
        <p:nvPr/>
      </p:nvGrpSpPr>
      <p:grpSpPr>
        <a:xfrm>
          <a:off x="0" y="0"/>
          <a:ext cx="0" cy="0"/>
          <a:chOff x="0" y="0"/>
          <a:chExt cx="0" cy="0"/>
        </a:xfrm>
      </p:grpSpPr>
      <p:sp>
        <p:nvSpPr>
          <p:cNvPr id="154" name="Google Shape;154;p3">
            <a:extLst>
              <a:ext uri="{FF2B5EF4-FFF2-40B4-BE49-F238E27FC236}">
                <a16:creationId xmlns:a16="http://schemas.microsoft.com/office/drawing/2014/main" id="{E36D1A43-23F2-D309-46AC-FE9EC37B5B7E}"/>
              </a:ext>
            </a:extLst>
          </p:cNvPr>
          <p:cNvSpPr/>
          <p:nvPr/>
        </p:nvSpPr>
        <p:spPr>
          <a:xfrm>
            <a:off x="1028700" y="1028700"/>
            <a:ext cx="3342849" cy="1336857"/>
          </a:xfrm>
          <a:custGeom>
            <a:avLst/>
            <a:gdLst/>
            <a:ahLst/>
            <a:cxnLst/>
            <a:rect l="l" t="t" r="r" b="b"/>
            <a:pathLst>
              <a:path w="3342849" h="1336857" extrusionOk="0">
                <a:moveTo>
                  <a:pt x="0" y="0"/>
                </a:moveTo>
                <a:lnTo>
                  <a:pt x="3342849" y="0"/>
                </a:lnTo>
                <a:lnTo>
                  <a:pt x="3342849" y="1336857"/>
                </a:lnTo>
                <a:lnTo>
                  <a:pt x="0" y="13368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3">
            <a:extLst>
              <a:ext uri="{FF2B5EF4-FFF2-40B4-BE49-F238E27FC236}">
                <a16:creationId xmlns:a16="http://schemas.microsoft.com/office/drawing/2014/main" id="{E076478C-876C-C0EA-C241-C50328F4526E}"/>
              </a:ext>
            </a:extLst>
          </p:cNvPr>
          <p:cNvSpPr/>
          <p:nvPr/>
        </p:nvSpPr>
        <p:spPr>
          <a:xfrm>
            <a:off x="13797741" y="1028700"/>
            <a:ext cx="4490259" cy="1418136"/>
          </a:xfrm>
          <a:custGeom>
            <a:avLst/>
            <a:gdLst/>
            <a:ahLst/>
            <a:cxnLst/>
            <a:rect l="l" t="t" r="r" b="b"/>
            <a:pathLst>
              <a:path w="4490259" h="1418136" extrusionOk="0">
                <a:moveTo>
                  <a:pt x="0" y="0"/>
                </a:moveTo>
                <a:lnTo>
                  <a:pt x="4490259" y="0"/>
                </a:lnTo>
                <a:lnTo>
                  <a:pt x="4490259" y="1418136"/>
                </a:lnTo>
                <a:lnTo>
                  <a:pt x="0" y="141813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3">
            <a:extLst>
              <a:ext uri="{FF2B5EF4-FFF2-40B4-BE49-F238E27FC236}">
                <a16:creationId xmlns:a16="http://schemas.microsoft.com/office/drawing/2014/main" id="{89625873-D1AC-E20B-D13A-8BDF7A4EEC92}"/>
              </a:ext>
            </a:extLst>
          </p:cNvPr>
          <p:cNvSpPr/>
          <p:nvPr/>
        </p:nvSpPr>
        <p:spPr>
          <a:xfrm>
            <a:off x="7754266" y="8394270"/>
            <a:ext cx="3872623" cy="864030"/>
          </a:xfrm>
          <a:custGeom>
            <a:avLst/>
            <a:gdLst/>
            <a:ahLst/>
            <a:cxnLst/>
            <a:rect l="l" t="t" r="r" b="b"/>
            <a:pathLst>
              <a:path w="3872623" h="864030" extrusionOk="0">
                <a:moveTo>
                  <a:pt x="0" y="0"/>
                </a:moveTo>
                <a:lnTo>
                  <a:pt x="3872623" y="0"/>
                </a:lnTo>
                <a:lnTo>
                  <a:pt x="3872623" y="864030"/>
                </a:lnTo>
                <a:lnTo>
                  <a:pt x="0" y="864030"/>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7" name="Google Shape;157;p3">
            <a:extLst>
              <a:ext uri="{FF2B5EF4-FFF2-40B4-BE49-F238E27FC236}">
                <a16:creationId xmlns:a16="http://schemas.microsoft.com/office/drawing/2014/main" id="{BF9A81D9-5130-1FBA-0ADC-88A6E2B8DCD2}"/>
              </a:ext>
            </a:extLst>
          </p:cNvPr>
          <p:cNvGrpSpPr/>
          <p:nvPr/>
        </p:nvGrpSpPr>
        <p:grpSpPr>
          <a:xfrm>
            <a:off x="6111849" y="1863976"/>
            <a:ext cx="11044935" cy="6520769"/>
            <a:chOff x="0" y="-47625"/>
            <a:chExt cx="1484188" cy="418826"/>
          </a:xfrm>
        </p:grpSpPr>
        <p:sp>
          <p:nvSpPr>
            <p:cNvPr id="158" name="Google Shape;158;p3">
              <a:extLst>
                <a:ext uri="{FF2B5EF4-FFF2-40B4-BE49-F238E27FC236}">
                  <a16:creationId xmlns:a16="http://schemas.microsoft.com/office/drawing/2014/main" id="{FA486CE3-7263-570B-C5A3-3501E39ACB81}"/>
                </a:ext>
              </a:extLst>
            </p:cNvPr>
            <p:cNvSpPr/>
            <p:nvPr/>
          </p:nvSpPr>
          <p:spPr>
            <a:xfrm>
              <a:off x="0" y="0"/>
              <a:ext cx="1484188" cy="371201"/>
            </a:xfrm>
            <a:custGeom>
              <a:avLst/>
              <a:gdLst/>
              <a:ahLst/>
              <a:cxnLst/>
              <a:rect l="l" t="t" r="r" b="b"/>
              <a:pathLst>
                <a:path w="1484188" h="371201" extrusionOk="0">
                  <a:moveTo>
                    <a:pt x="30219" y="0"/>
                  </a:moveTo>
                  <a:lnTo>
                    <a:pt x="1453970" y="0"/>
                  </a:lnTo>
                  <a:cubicBezTo>
                    <a:pt x="1470659" y="0"/>
                    <a:pt x="1484188" y="13529"/>
                    <a:pt x="1484188" y="30219"/>
                  </a:cubicBezTo>
                  <a:lnTo>
                    <a:pt x="1484188" y="340982"/>
                  </a:lnTo>
                  <a:cubicBezTo>
                    <a:pt x="1484188" y="357671"/>
                    <a:pt x="1470659" y="371201"/>
                    <a:pt x="1453970" y="371201"/>
                  </a:cubicBezTo>
                  <a:lnTo>
                    <a:pt x="30219" y="371201"/>
                  </a:lnTo>
                  <a:cubicBezTo>
                    <a:pt x="13529" y="371201"/>
                    <a:pt x="0" y="357671"/>
                    <a:pt x="0" y="340982"/>
                  </a:cubicBezTo>
                  <a:lnTo>
                    <a:pt x="0" y="30219"/>
                  </a:lnTo>
                  <a:cubicBezTo>
                    <a:pt x="0" y="13529"/>
                    <a:pt x="13529" y="0"/>
                    <a:pt x="30219" y="0"/>
                  </a:cubicBezTo>
                  <a:close/>
                </a:path>
              </a:pathLst>
            </a:custGeom>
            <a:solidFill>
              <a:srgbClr val="000000">
                <a:alpha val="0"/>
              </a:srgbClr>
            </a:solidFill>
            <a:ln w="28575"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3">
              <a:extLst>
                <a:ext uri="{FF2B5EF4-FFF2-40B4-BE49-F238E27FC236}">
                  <a16:creationId xmlns:a16="http://schemas.microsoft.com/office/drawing/2014/main" id="{18CA7B88-DD87-0082-20C6-71342E0102BC}"/>
                </a:ext>
              </a:extLst>
            </p:cNvPr>
            <p:cNvSpPr txBox="1"/>
            <p:nvPr/>
          </p:nvSpPr>
          <p:spPr>
            <a:xfrm>
              <a:off x="0" y="-47625"/>
              <a:ext cx="1484188" cy="418826"/>
            </a:xfrm>
            <a:prstGeom prst="rect">
              <a:avLst/>
            </a:prstGeom>
            <a:noFill/>
            <a:ln>
              <a:noFill/>
            </a:ln>
          </p:spPr>
          <p:txBody>
            <a:bodyPr spcFirstLastPara="1" wrap="square" lIns="50800" tIns="50800" rIns="50800" bIns="50800" anchor="b" anchorCtr="0">
              <a:noAutofit/>
            </a:bodyPr>
            <a:lstStyle/>
            <a:p>
              <a:pPr marL="0" marR="0" lvl="0" indent="0" algn="ctr" rtl="0">
                <a:lnSpc>
                  <a:spcPct val="149944"/>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60" name="Google Shape;160;p3">
            <a:extLst>
              <a:ext uri="{FF2B5EF4-FFF2-40B4-BE49-F238E27FC236}">
                <a16:creationId xmlns:a16="http://schemas.microsoft.com/office/drawing/2014/main" id="{F275B7E3-F496-18D6-3FA5-A6A93FBE539F}"/>
              </a:ext>
            </a:extLst>
          </p:cNvPr>
          <p:cNvGrpSpPr/>
          <p:nvPr/>
        </p:nvGrpSpPr>
        <p:grpSpPr>
          <a:xfrm>
            <a:off x="-696258" y="-1193133"/>
            <a:ext cx="7178388" cy="12095887"/>
            <a:chOff x="0" y="-57150"/>
            <a:chExt cx="1890604" cy="3185748"/>
          </a:xfrm>
        </p:grpSpPr>
        <p:sp>
          <p:nvSpPr>
            <p:cNvPr id="161" name="Google Shape;161;p3">
              <a:extLst>
                <a:ext uri="{FF2B5EF4-FFF2-40B4-BE49-F238E27FC236}">
                  <a16:creationId xmlns:a16="http://schemas.microsoft.com/office/drawing/2014/main" id="{AC551BF3-E4D5-DF8B-ED3C-8BAD1D36495F}"/>
                </a:ext>
              </a:extLst>
            </p:cNvPr>
            <p:cNvSpPr/>
            <p:nvPr/>
          </p:nvSpPr>
          <p:spPr>
            <a:xfrm>
              <a:off x="0" y="0"/>
              <a:ext cx="1890604" cy="3128598"/>
            </a:xfrm>
            <a:custGeom>
              <a:avLst/>
              <a:gdLst/>
              <a:ahLst/>
              <a:cxnLst/>
              <a:rect l="l" t="t" r="r" b="b"/>
              <a:pathLst>
                <a:path w="1890604" h="3128598" extrusionOk="0">
                  <a:moveTo>
                    <a:pt x="0" y="0"/>
                  </a:moveTo>
                  <a:lnTo>
                    <a:pt x="1890604" y="0"/>
                  </a:lnTo>
                  <a:lnTo>
                    <a:pt x="1890604" y="3128598"/>
                  </a:lnTo>
                  <a:lnTo>
                    <a:pt x="0" y="3128598"/>
                  </a:lnTo>
                  <a:close/>
                </a:path>
              </a:pathLst>
            </a:custGeom>
            <a:solidFill>
              <a:srgbClr val="73CEE2"/>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2" name="Google Shape;162;p3">
              <a:extLst>
                <a:ext uri="{FF2B5EF4-FFF2-40B4-BE49-F238E27FC236}">
                  <a16:creationId xmlns:a16="http://schemas.microsoft.com/office/drawing/2014/main" id="{EFCC686B-CCDF-2617-182A-1A762408B6EE}"/>
                </a:ext>
              </a:extLst>
            </p:cNvPr>
            <p:cNvSpPr txBox="1"/>
            <p:nvPr/>
          </p:nvSpPr>
          <p:spPr>
            <a:xfrm>
              <a:off x="0" y="-57150"/>
              <a:ext cx="1890604" cy="3185748"/>
            </a:xfrm>
            <a:prstGeom prst="rect">
              <a:avLst/>
            </a:prstGeom>
            <a:noFill/>
            <a:ln>
              <a:noFill/>
            </a:ln>
          </p:spPr>
          <p:txBody>
            <a:bodyPr spcFirstLastPara="1" wrap="square" lIns="50800" tIns="50800" rIns="50800" bIns="50800" anchor="ctr" anchorCtr="0">
              <a:noAutofit/>
            </a:bodyPr>
            <a:lstStyle/>
            <a:p>
              <a:pPr marL="0" marR="0" lvl="0" indent="0" algn="ctr" rtl="0">
                <a:lnSpc>
                  <a:spcPct val="202166"/>
                </a:lnSpc>
                <a:spcBef>
                  <a:spcPts val="0"/>
                </a:spcBef>
                <a:spcAft>
                  <a:spcPts val="0"/>
                </a:spcAft>
                <a:buNone/>
              </a:pPr>
              <a:endParaRPr sz="1800">
                <a:solidFill>
                  <a:schemeClr val="dk1"/>
                </a:solidFill>
                <a:latin typeface="Calibri"/>
                <a:ea typeface="Calibri"/>
                <a:cs typeface="Calibri"/>
                <a:sym typeface="Calibri"/>
              </a:endParaRPr>
            </a:p>
          </p:txBody>
        </p:sp>
      </p:grpSp>
      <p:sp>
        <p:nvSpPr>
          <p:cNvPr id="163" name="Google Shape;163;p3">
            <a:extLst>
              <a:ext uri="{FF2B5EF4-FFF2-40B4-BE49-F238E27FC236}">
                <a16:creationId xmlns:a16="http://schemas.microsoft.com/office/drawing/2014/main" id="{274FFD7B-71DD-75E9-14DA-7B8A553E1BDF}"/>
              </a:ext>
            </a:extLst>
          </p:cNvPr>
          <p:cNvSpPr/>
          <p:nvPr/>
        </p:nvSpPr>
        <p:spPr>
          <a:xfrm>
            <a:off x="1028700" y="1042552"/>
            <a:ext cx="3476817" cy="1390433"/>
          </a:xfrm>
          <a:custGeom>
            <a:avLst/>
            <a:gdLst/>
            <a:ahLst/>
            <a:cxnLst/>
            <a:rect l="l" t="t" r="r" b="b"/>
            <a:pathLst>
              <a:path w="3476817" h="1390433" extrusionOk="0">
                <a:moveTo>
                  <a:pt x="0" y="0"/>
                </a:moveTo>
                <a:lnTo>
                  <a:pt x="3476817" y="0"/>
                </a:lnTo>
                <a:lnTo>
                  <a:pt x="3476817" y="1390432"/>
                </a:lnTo>
                <a:lnTo>
                  <a:pt x="0" y="1390432"/>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3">
            <a:extLst>
              <a:ext uri="{FF2B5EF4-FFF2-40B4-BE49-F238E27FC236}">
                <a16:creationId xmlns:a16="http://schemas.microsoft.com/office/drawing/2014/main" id="{CC49BD14-7EDA-DC6E-07E6-B870F1576CA7}"/>
              </a:ext>
            </a:extLst>
          </p:cNvPr>
          <p:cNvSpPr/>
          <p:nvPr/>
        </p:nvSpPr>
        <p:spPr>
          <a:xfrm rot="-73454">
            <a:off x="16773166" y="5188864"/>
            <a:ext cx="4317980" cy="6690777"/>
          </a:xfrm>
          <a:custGeom>
            <a:avLst/>
            <a:gdLst/>
            <a:ahLst/>
            <a:cxnLst/>
            <a:rect l="l" t="t" r="r" b="b"/>
            <a:pathLst>
              <a:path w="4317980" h="6690777" extrusionOk="0">
                <a:moveTo>
                  <a:pt x="0" y="0"/>
                </a:moveTo>
                <a:lnTo>
                  <a:pt x="4317980" y="0"/>
                </a:lnTo>
                <a:lnTo>
                  <a:pt x="4317980" y="6690777"/>
                </a:lnTo>
                <a:lnTo>
                  <a:pt x="0" y="6690777"/>
                </a:lnTo>
                <a:lnTo>
                  <a:pt x="0" y="0"/>
                </a:lnTo>
                <a:close/>
              </a:path>
            </a:pathLst>
          </a:custGeom>
          <a:blipFill rotWithShape="1">
            <a:blip r:embed="rId7">
              <a:alphaModFix/>
            </a:blip>
            <a:stretch>
              <a:fillRect l="-12840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3">
            <a:extLst>
              <a:ext uri="{FF2B5EF4-FFF2-40B4-BE49-F238E27FC236}">
                <a16:creationId xmlns:a16="http://schemas.microsoft.com/office/drawing/2014/main" id="{3A53D637-BF50-91FB-C50F-487324545709}"/>
              </a:ext>
            </a:extLst>
          </p:cNvPr>
          <p:cNvSpPr txBox="1"/>
          <p:nvPr/>
        </p:nvSpPr>
        <p:spPr>
          <a:xfrm>
            <a:off x="11884058" y="8384745"/>
            <a:ext cx="5272726" cy="701311"/>
          </a:xfrm>
          <a:prstGeom prst="rect">
            <a:avLst/>
          </a:prstGeom>
          <a:noFill/>
          <a:ln>
            <a:noFill/>
          </a:ln>
        </p:spPr>
        <p:txBody>
          <a:bodyPr spcFirstLastPara="1" wrap="square" lIns="0" tIns="0" rIns="0" bIns="0" anchor="t" anchorCtr="0">
            <a:spAutoFit/>
          </a:bodyPr>
          <a:lstStyle/>
          <a:p>
            <a:pPr marL="0" marR="0" lvl="0" indent="0" algn="just" rtl="0">
              <a:lnSpc>
                <a:spcPct val="115959"/>
              </a:lnSpc>
              <a:spcBef>
                <a:spcPts val="0"/>
              </a:spcBef>
              <a:spcAft>
                <a:spcPts val="0"/>
              </a:spcAft>
              <a:buNone/>
            </a:pPr>
            <a:r>
              <a:rPr lang="en-US" sz="1178">
                <a:solidFill>
                  <a:srgbClr val="0C4DA2"/>
                </a:solidFill>
                <a:latin typeface="Helvetica Neue"/>
                <a:ea typeface="Helvetica Neue"/>
                <a:cs typeface="Helvetica Neue"/>
                <a:sym typeface="Helvetica Neu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a:p>
        </p:txBody>
      </p:sp>
      <p:sp>
        <p:nvSpPr>
          <p:cNvPr id="166" name="Google Shape;166;p3">
            <a:extLst>
              <a:ext uri="{FF2B5EF4-FFF2-40B4-BE49-F238E27FC236}">
                <a16:creationId xmlns:a16="http://schemas.microsoft.com/office/drawing/2014/main" id="{38E3327B-5794-2442-C6E0-F6783B53CFB7}"/>
              </a:ext>
            </a:extLst>
          </p:cNvPr>
          <p:cNvSpPr txBox="1"/>
          <p:nvPr/>
        </p:nvSpPr>
        <p:spPr>
          <a:xfrm>
            <a:off x="-1725735" y="6821207"/>
            <a:ext cx="5508869" cy="5480668"/>
          </a:xfrm>
          <a:prstGeom prst="rect">
            <a:avLst/>
          </a:prstGeom>
          <a:noFill/>
          <a:ln>
            <a:noFill/>
          </a:ln>
        </p:spPr>
        <p:txBody>
          <a:bodyPr spcFirstLastPara="1" wrap="square" lIns="0" tIns="0" rIns="0" bIns="0" anchor="t" anchorCtr="0">
            <a:spAutoFit/>
          </a:bodyPr>
          <a:lstStyle/>
          <a:p>
            <a:pPr marL="0" marR="0" lvl="0" indent="0" algn="ctr" rtl="0">
              <a:lnSpc>
                <a:spcPct val="93998"/>
              </a:lnSpc>
              <a:spcBef>
                <a:spcPts val="0"/>
              </a:spcBef>
              <a:spcAft>
                <a:spcPts val="0"/>
              </a:spcAft>
              <a:buNone/>
            </a:pPr>
            <a:r>
              <a:rPr lang="en-US" sz="37888" b="1" dirty="0">
                <a:solidFill>
                  <a:srgbClr val="EFEFEF"/>
                </a:solidFill>
                <a:latin typeface="Arial"/>
                <a:ea typeface="Arial"/>
                <a:cs typeface="Arial"/>
                <a:sym typeface="Arial"/>
              </a:rPr>
              <a:t>05</a:t>
            </a:r>
            <a:endParaRPr dirty="0"/>
          </a:p>
        </p:txBody>
      </p:sp>
      <p:sp>
        <p:nvSpPr>
          <p:cNvPr id="168" name="Google Shape;168;p3">
            <a:extLst>
              <a:ext uri="{FF2B5EF4-FFF2-40B4-BE49-F238E27FC236}">
                <a16:creationId xmlns:a16="http://schemas.microsoft.com/office/drawing/2014/main" id="{67FFC262-83FE-EA6D-9ABB-E414397D160F}"/>
              </a:ext>
            </a:extLst>
          </p:cNvPr>
          <p:cNvSpPr txBox="1"/>
          <p:nvPr/>
        </p:nvSpPr>
        <p:spPr>
          <a:xfrm>
            <a:off x="6834529" y="2710319"/>
            <a:ext cx="10322255" cy="5786199"/>
          </a:xfrm>
          <a:prstGeom prst="rect">
            <a:avLst/>
          </a:prstGeom>
          <a:noFill/>
          <a:ln>
            <a:noFill/>
          </a:ln>
        </p:spPr>
        <p:txBody>
          <a:bodyPr spcFirstLastPara="1" wrap="square" lIns="0" tIns="0" rIns="0" bIns="0" anchor="t" anchorCtr="0">
            <a:spAutoFit/>
          </a:bodyPr>
          <a:lstStyle/>
          <a:p>
            <a:pPr marL="0" marR="0" lvl="0" indent="0" algn="l" rtl="0">
              <a:lnSpc>
                <a:spcPct val="94000"/>
              </a:lnSpc>
              <a:spcBef>
                <a:spcPts val="0"/>
              </a:spcBef>
              <a:spcAft>
                <a:spcPts val="0"/>
              </a:spcAft>
              <a:buNone/>
            </a:pPr>
            <a:r>
              <a:rPr lang="en-US" sz="8000" b="1" dirty="0">
                <a:solidFill>
                  <a:srgbClr val="343434"/>
                </a:solidFill>
              </a:rPr>
              <a:t>Course’s framework and background. </a:t>
            </a:r>
          </a:p>
          <a:p>
            <a:pPr marL="0" marR="0" lvl="0" indent="0" algn="l" rtl="0">
              <a:lnSpc>
                <a:spcPct val="94000"/>
              </a:lnSpc>
              <a:spcBef>
                <a:spcPts val="0"/>
              </a:spcBef>
              <a:spcAft>
                <a:spcPts val="0"/>
              </a:spcAft>
              <a:buNone/>
            </a:pPr>
            <a:r>
              <a:rPr lang="en-US" sz="8000" b="1" dirty="0">
                <a:solidFill>
                  <a:srgbClr val="343434"/>
                </a:solidFill>
              </a:rPr>
              <a:t>An introduction to the contents the course.</a:t>
            </a:r>
            <a:endParaRPr sz="1050" dirty="0"/>
          </a:p>
        </p:txBody>
      </p:sp>
    </p:spTree>
    <p:extLst>
      <p:ext uri="{BB962C8B-B14F-4D97-AF65-F5344CB8AC3E}">
        <p14:creationId xmlns:p14="http://schemas.microsoft.com/office/powerpoint/2010/main" val="3302851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40DDC-A67E-5733-ED57-0D525389656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492CF4F-8F57-72A2-1767-4D6586A7FC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The conceptual background</a:t>
            </a:r>
          </a:p>
        </p:txBody>
      </p:sp>
      <p:sp>
        <p:nvSpPr>
          <p:cNvPr id="4" name="Google Shape;118;p2">
            <a:extLst>
              <a:ext uri="{FF2B5EF4-FFF2-40B4-BE49-F238E27FC236}">
                <a16:creationId xmlns:a16="http://schemas.microsoft.com/office/drawing/2014/main" id="{5E5FA7A6-55E7-11AB-116F-23F99D6B60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0EA6F34-A520-49FB-79D3-AFB0D554C81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D65F76B-88DD-B67C-7298-036A9F5351E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B85270-FD16-B389-3C66-9BB75BD63E1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4EB5B78-0EDE-F12D-5543-6CA8DB819AD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E0B3F2C-788C-A9FF-039F-8F8A05C5651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A3FE8CB-A5D6-E3C0-EBBC-9509F677D87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77977E5-68FD-3B70-FC48-DFC824402A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7F0425-4C3D-F3D8-3C3F-9F5E75B87ACE}"/>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61D05A8-16F5-E5FD-F93A-F73C62EB89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3" name="Τίτλος 1">
            <a:extLst>
              <a:ext uri="{FF2B5EF4-FFF2-40B4-BE49-F238E27FC236}">
                <a16:creationId xmlns:a16="http://schemas.microsoft.com/office/drawing/2014/main" id="{8BDA7AEB-C8AD-E900-60BF-CF45679F1A78}"/>
              </a:ext>
            </a:extLst>
          </p:cNvPr>
          <p:cNvSpPr txBox="1">
            <a:spLocks/>
          </p:cNvSpPr>
          <p:nvPr/>
        </p:nvSpPr>
        <p:spPr>
          <a:xfrm>
            <a:off x="1504357" y="4768737"/>
            <a:ext cx="13955106" cy="14700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marL="457200" indent="-457200" algn="l">
              <a:buFontTx/>
              <a:buChar char="-"/>
            </a:pPr>
            <a:r>
              <a:rPr lang="en-US" sz="3200" dirty="0">
                <a:latin typeface="Bricolage Grotesque" panose="020B0604020202020204" charset="0"/>
              </a:rPr>
              <a:t>Disinformation through an ecosystem approach</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AI in the ecosystem</a:t>
            </a:r>
          </a:p>
          <a:p>
            <a:pPr marL="457200" indent="-457200" algn="l">
              <a:buFontTx/>
              <a:buChar char="-"/>
            </a:pPr>
            <a:endParaRPr lang="en-US" sz="3200" dirty="0">
              <a:latin typeface="Bricolage Grotesque" panose="020B0604020202020204" charset="0"/>
            </a:endParaRPr>
          </a:p>
          <a:p>
            <a:pPr marL="457200" indent="-457200" algn="l">
              <a:buFontTx/>
              <a:buChar char="-"/>
            </a:pPr>
            <a:r>
              <a:rPr lang="en-US" sz="3200" dirty="0">
                <a:latin typeface="Bricolage Grotesque" panose="020B0604020202020204" charset="0"/>
              </a:rPr>
              <a:t>An ecosystem grounded in “epistemic instability”</a:t>
            </a:r>
          </a:p>
          <a:p>
            <a:pPr marL="457200" indent="-457200" algn="l">
              <a:buFontTx/>
              <a:buChar char="-"/>
            </a:pPr>
            <a:endParaRPr lang="en-US" sz="3200" dirty="0">
              <a:latin typeface="Bricolage Grotesque" panose="020B0604020202020204" charset="0"/>
            </a:endParaRPr>
          </a:p>
        </p:txBody>
      </p:sp>
    </p:spTree>
    <p:extLst>
      <p:ext uri="{BB962C8B-B14F-4D97-AF65-F5344CB8AC3E}">
        <p14:creationId xmlns:p14="http://schemas.microsoft.com/office/powerpoint/2010/main" val="32576291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1B796-16AB-02F5-E2AE-20341A91A4D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4770D21-7B41-89D5-A6EA-6AFD49EE58F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Disinformation through an ecosystem approach</a:t>
            </a:r>
          </a:p>
        </p:txBody>
      </p:sp>
      <p:sp>
        <p:nvSpPr>
          <p:cNvPr id="4" name="Google Shape;118;p2">
            <a:extLst>
              <a:ext uri="{FF2B5EF4-FFF2-40B4-BE49-F238E27FC236}">
                <a16:creationId xmlns:a16="http://schemas.microsoft.com/office/drawing/2014/main" id="{B52AA228-13DC-AD9A-B90C-D21E2AFF91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ED48D3-B107-4F5F-0DD9-F2CDB4BE4FD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92124E7-7EA8-24A1-0705-D8F4A601FA4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325CA57-6A86-AF7D-BEA5-852FA1791C56}"/>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621FFE2-A160-6C15-608C-2AAAD4C3B35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17FCF8E-DE06-C69F-CCD2-DD4E09950CD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E6B1639-9EBB-5549-0B0A-BADA87E85A9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A9DC048-73FA-40E8-9CC9-8C08FDEC4BF6}"/>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F36D189-821A-3F8E-2196-F27D6062830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C00C814-B926-1E35-B089-4233F42FA69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22" name="Immagine 21" descr="Immagine che contiene testo, Carattere, schermata, grafica&#10;&#10;Il contenuto generato dall'IA potrebbe non essere corretto.">
            <a:extLst>
              <a:ext uri="{FF2B5EF4-FFF2-40B4-BE49-F238E27FC236}">
                <a16:creationId xmlns:a16="http://schemas.microsoft.com/office/drawing/2014/main" id="{8F64CAC0-A93F-4B59-934A-1375541AF1C8}"/>
              </a:ext>
            </a:extLst>
          </p:cNvPr>
          <p:cNvPicPr>
            <a:picLocks noChangeAspect="1"/>
          </p:cNvPicPr>
          <p:nvPr/>
        </p:nvPicPr>
        <p:blipFill>
          <a:blip r:embed="rId4"/>
          <a:stretch>
            <a:fillRect/>
          </a:stretch>
        </p:blipFill>
        <p:spPr>
          <a:xfrm>
            <a:off x="3202398" y="1826241"/>
            <a:ext cx="12820061" cy="7204874"/>
          </a:xfrm>
          <a:prstGeom prst="rect">
            <a:avLst/>
          </a:prstGeom>
        </p:spPr>
      </p:pic>
      <p:sp>
        <p:nvSpPr>
          <p:cNvPr id="24" name="CasellaDiTesto 23">
            <a:extLst>
              <a:ext uri="{FF2B5EF4-FFF2-40B4-BE49-F238E27FC236}">
                <a16:creationId xmlns:a16="http://schemas.microsoft.com/office/drawing/2014/main" id="{25CE3A53-4594-3D63-300D-B5484F1798C9}"/>
              </a:ext>
            </a:extLst>
          </p:cNvPr>
          <p:cNvSpPr txBox="1"/>
          <p:nvPr/>
        </p:nvSpPr>
        <p:spPr>
          <a:xfrm>
            <a:off x="9144000" y="9895279"/>
            <a:ext cx="9144000" cy="307777"/>
          </a:xfrm>
          <a:prstGeom prst="rect">
            <a:avLst/>
          </a:prstGeom>
          <a:noFill/>
        </p:spPr>
        <p:txBody>
          <a:bodyPr wrap="square">
            <a:spAutoFit/>
          </a:bodyPr>
          <a:lstStyle/>
          <a:p>
            <a:pPr algn="r"/>
            <a:r>
              <a:rPr lang="en-US" dirty="0" err="1"/>
              <a:t>Soure</a:t>
            </a:r>
            <a:r>
              <a:rPr lang="en-US" dirty="0"/>
              <a:t>: https://epthinktank.eu/2017/11/20/disinformation-fake-news-and-the-eus-response/ </a:t>
            </a:r>
            <a:r>
              <a:rPr lang="it-IT" dirty="0"/>
              <a:t>©</a:t>
            </a:r>
            <a:r>
              <a:rPr lang="it-IT" dirty="0" err="1"/>
              <a:t>ommbeu</a:t>
            </a:r>
            <a:r>
              <a:rPr lang="it-IT" dirty="0"/>
              <a:t> / </a:t>
            </a:r>
            <a:r>
              <a:rPr lang="it-IT" dirty="0" err="1"/>
              <a:t>Fotolia</a:t>
            </a:r>
            <a:r>
              <a:rPr lang="en-US" dirty="0"/>
              <a:t> </a:t>
            </a:r>
          </a:p>
        </p:txBody>
      </p:sp>
    </p:spTree>
    <p:extLst>
      <p:ext uri="{BB962C8B-B14F-4D97-AF65-F5344CB8AC3E}">
        <p14:creationId xmlns:p14="http://schemas.microsoft.com/office/powerpoint/2010/main" val="29497234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8BE91D-AB74-61D0-50E9-EE6E58F5799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2DC2CAB-132A-A263-F896-5C08DB8B7C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E3AAA04E-4C73-50CD-9888-5C47D93D163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7077A591-01D9-FB57-DD36-D45D3A9C1ED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2B03D65D-8C91-2C60-9C6E-08CB82919E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361E3BB-25FB-1DE9-E89C-79865CF705B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438F0A-7713-925C-3140-B43103FE273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25CC046-C99A-EEC6-5C83-BACAF57359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C42182D-CCFF-23FD-BD1E-EFE7818A9DB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5629578-C5C1-EDF6-65E5-A1D14D3E83F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BA40B78-DD3D-B0A0-12E9-C2477AB3FEC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F06E23E-3FE5-1C9F-BF47-6252F84B05E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85E6E58-ED92-D817-6488-1711F8563E7B}"/>
              </a:ext>
            </a:extLst>
          </p:cNvPr>
          <p:cNvSpPr txBox="1"/>
          <p:nvPr/>
        </p:nvSpPr>
        <p:spPr>
          <a:xfrm>
            <a:off x="9144000" y="9930784"/>
            <a:ext cx="9144000" cy="307777"/>
          </a:xfrm>
          <a:prstGeom prst="rect">
            <a:avLst/>
          </a:prstGeom>
          <a:noFill/>
        </p:spPr>
        <p:txBody>
          <a:bodyPr wrap="square">
            <a:spAutoFit/>
          </a:bodyPr>
          <a:lstStyle/>
          <a:p>
            <a:pPr algn="r"/>
            <a:r>
              <a:rPr lang="en-US" dirty="0"/>
              <a:t>Source: https://ec.europa.eu/eurostat/web/products-eurostat-news/w/edn-20250715-1</a:t>
            </a:r>
          </a:p>
        </p:txBody>
      </p:sp>
      <p:pic>
        <p:nvPicPr>
          <p:cNvPr id="14" name="Immagine 13" descr="Immagine che contiene testo, linea, Diagramma, diagramma&#10;&#10;Il contenuto generato dall'IA potrebbe non essere corretto.">
            <a:extLst>
              <a:ext uri="{FF2B5EF4-FFF2-40B4-BE49-F238E27FC236}">
                <a16:creationId xmlns:a16="http://schemas.microsoft.com/office/drawing/2014/main" id="{D1AD68A3-8570-8E74-BD2D-760D0CA25A70}"/>
              </a:ext>
            </a:extLst>
          </p:cNvPr>
          <p:cNvPicPr>
            <a:picLocks noChangeAspect="1"/>
          </p:cNvPicPr>
          <p:nvPr/>
        </p:nvPicPr>
        <p:blipFill>
          <a:blip r:embed="rId3"/>
          <a:stretch>
            <a:fillRect/>
          </a:stretch>
        </p:blipFill>
        <p:spPr>
          <a:xfrm>
            <a:off x="1876691" y="1991028"/>
            <a:ext cx="13649059" cy="7677596"/>
          </a:xfrm>
          <a:prstGeom prst="rect">
            <a:avLst/>
          </a:prstGeom>
        </p:spPr>
      </p:pic>
    </p:spTree>
    <p:extLst>
      <p:ext uri="{BB962C8B-B14F-4D97-AF65-F5344CB8AC3E}">
        <p14:creationId xmlns:p14="http://schemas.microsoft.com/office/powerpoint/2010/main" val="38907734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F758C-4BD6-7852-61CA-108B361B4A1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6E655A9-0BC6-5744-A1B7-D0F8AC2EBEC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Historicity of the issue</a:t>
            </a:r>
          </a:p>
        </p:txBody>
      </p:sp>
      <p:sp>
        <p:nvSpPr>
          <p:cNvPr id="4" name="Google Shape;118;p2">
            <a:extLst>
              <a:ext uri="{FF2B5EF4-FFF2-40B4-BE49-F238E27FC236}">
                <a16:creationId xmlns:a16="http://schemas.microsoft.com/office/drawing/2014/main" id="{8A34A3C8-F564-7432-5F84-D68AB493B09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99D4654-E788-4287-0E71-702D69D5763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5899E15-7E24-328B-E3CA-823E4581372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9BB9EB4-AAB2-F6B1-504F-E89FFAD3465E}"/>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6D870B7-429C-6728-85BC-15332B31E2F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D567E88-E9A3-A300-5607-70C9B3A9FF0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3A69685-9278-1633-BD2E-7F41E757D87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2A3B6F7-136D-59A0-969D-0A795358607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FC92AC-C266-5E9C-D574-8DC30557A90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20E01E4-2BF5-AFB2-B14B-BA5590329F0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4" name="Immagine 13">
            <a:extLst>
              <a:ext uri="{FF2B5EF4-FFF2-40B4-BE49-F238E27FC236}">
                <a16:creationId xmlns:a16="http://schemas.microsoft.com/office/drawing/2014/main" id="{480B7A63-8CF1-3C63-4243-A3CB2AD555F5}"/>
              </a:ext>
            </a:extLst>
          </p:cNvPr>
          <p:cNvPicPr>
            <a:picLocks noChangeAspect="1"/>
          </p:cNvPicPr>
          <p:nvPr/>
        </p:nvPicPr>
        <p:blipFill>
          <a:blip r:embed="rId4"/>
          <a:stretch>
            <a:fillRect/>
          </a:stretch>
        </p:blipFill>
        <p:spPr>
          <a:xfrm>
            <a:off x="5857874" y="1947862"/>
            <a:ext cx="8340195" cy="8110538"/>
          </a:xfrm>
          <a:prstGeom prst="rect">
            <a:avLst/>
          </a:prstGeom>
        </p:spPr>
      </p:pic>
    </p:spTree>
    <p:extLst>
      <p:ext uri="{BB962C8B-B14F-4D97-AF65-F5344CB8AC3E}">
        <p14:creationId xmlns:p14="http://schemas.microsoft.com/office/powerpoint/2010/main" val="27694776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59375-F119-5892-123C-1E5BD57199C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9EF750A-535F-C9E1-210E-7868BD841F8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Historicity of the issue</a:t>
            </a:r>
          </a:p>
        </p:txBody>
      </p:sp>
      <p:sp>
        <p:nvSpPr>
          <p:cNvPr id="4" name="Google Shape;118;p2">
            <a:extLst>
              <a:ext uri="{FF2B5EF4-FFF2-40B4-BE49-F238E27FC236}">
                <a16:creationId xmlns:a16="http://schemas.microsoft.com/office/drawing/2014/main" id="{7B4C8A8B-7302-ECBA-BBA5-809F194D801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BC51D82-26F8-F714-E1F3-834115DD5F6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B2F327D-A61B-AB56-0883-A744B15AC4A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5FBA7E90-F9D9-70C3-BB15-76442CCBF75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27CEA2DC-625A-3D96-EB37-E9AAFD3187C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74DE818B-849C-68DD-7658-4B6CE1B1AD9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68EA3CE-B36A-3CB1-E87F-9D23478DBBD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54818D1-C2C9-2CB5-E6E0-0ECB7C27B6A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F6D70BF7-6DAF-9C0A-B023-39672B85E874}"/>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137609-2B44-A228-099A-525E6A811D9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12BD9B78-AB2C-1491-6281-C714692E37C6}"/>
              </a:ext>
            </a:extLst>
          </p:cNvPr>
          <p:cNvSpPr txBox="1"/>
          <p:nvPr/>
        </p:nvSpPr>
        <p:spPr>
          <a:xfrm>
            <a:off x="9144000" y="9895279"/>
            <a:ext cx="9144000" cy="307777"/>
          </a:xfrm>
          <a:prstGeom prst="rect">
            <a:avLst/>
          </a:prstGeom>
          <a:noFill/>
        </p:spPr>
        <p:txBody>
          <a:bodyPr wrap="square">
            <a:spAutoFit/>
          </a:bodyPr>
          <a:lstStyle/>
          <a:p>
            <a:pPr algn="r"/>
            <a:r>
              <a:rPr lang="it-IT" dirty="0"/>
              <a:t>See: Module: Handling AI &amp; </a:t>
            </a:r>
            <a:r>
              <a:rPr lang="it-IT" dirty="0" err="1"/>
              <a:t>Cyersecurity</a:t>
            </a:r>
            <a:r>
              <a:rPr lang="it-IT" dirty="0"/>
              <a:t> in </a:t>
            </a:r>
            <a:r>
              <a:rPr lang="it-IT" dirty="0" err="1"/>
              <a:t>uncertain</a:t>
            </a:r>
            <a:r>
              <a:rPr lang="it-IT" dirty="0"/>
              <a:t> times </a:t>
            </a:r>
            <a:endParaRPr lang="en-US" dirty="0"/>
          </a:p>
        </p:txBody>
      </p:sp>
      <p:sp>
        <p:nvSpPr>
          <p:cNvPr id="15" name="Υπότιτλος 2">
            <a:extLst>
              <a:ext uri="{FF2B5EF4-FFF2-40B4-BE49-F238E27FC236}">
                <a16:creationId xmlns:a16="http://schemas.microsoft.com/office/drawing/2014/main" id="{6C1D36F0-5CF1-F203-1B1C-C0FAB714B679}"/>
              </a:ext>
            </a:extLst>
          </p:cNvPr>
          <p:cNvSpPr>
            <a:spLocks noGrp="1"/>
          </p:cNvSpPr>
          <p:nvPr>
            <p:ph type="subTitle" idx="1"/>
          </p:nvPr>
        </p:nvSpPr>
        <p:spPr>
          <a:xfrm>
            <a:off x="1032394" y="2447312"/>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Old issue</a:t>
            </a:r>
          </a:p>
          <a:p>
            <a:pPr marL="25400" indent="0" algn="l">
              <a:lnSpc>
                <a:spcPct val="170000"/>
              </a:lnSpc>
            </a:pPr>
            <a:r>
              <a:rPr lang="en-US" dirty="0">
                <a:solidFill>
                  <a:schemeClr val="tx1"/>
                </a:solidFill>
                <a:latin typeface="Bricolage Grotesque" panose="020B0604020202020204" charset="0"/>
              </a:rPr>
              <a:t>Disinformation, “fake news”, etc. are not a new phenomenon.</a:t>
            </a:r>
          </a:p>
          <a:p>
            <a:pPr marL="25400" indent="0" algn="l">
              <a:lnSpc>
                <a:spcPct val="170000"/>
              </a:lnSpc>
            </a:pPr>
            <a:r>
              <a:rPr lang="en-US" dirty="0">
                <a:solidFill>
                  <a:schemeClr val="tx1"/>
                </a:solidFill>
                <a:latin typeface="Bricolage Grotesque" panose="020B0604020202020204" charset="0"/>
              </a:rPr>
              <a:t>Similar phenomena have been present throughout human history, even if called with different names.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What is new today?</a:t>
            </a:r>
          </a:p>
        </p:txBody>
      </p:sp>
    </p:spTree>
    <p:extLst>
      <p:ext uri="{BB962C8B-B14F-4D97-AF65-F5344CB8AC3E}">
        <p14:creationId xmlns:p14="http://schemas.microsoft.com/office/powerpoint/2010/main" val="24625814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55629-C9C5-BEAF-CF1E-5E3F14AB1DDF}"/>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0286296-CE24-4D9F-0B4D-E0E736403A0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A8457D19-415A-6D18-3B1C-8468E32C1289}"/>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8922A38-40D0-5FF6-1F22-13C84AB9432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F7FD1E3-485B-FF40-5546-6554ABED7B0C}"/>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A7F816A-5A40-AEB3-DBC5-702F96896B9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AE96BA-A844-FA3F-52DE-8D973773379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275DAEB-4A1B-CB30-1253-E5C905C7784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5517C937-99FA-4321-7CD2-5262744D2F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F9B6F4A-3BD1-BB98-13FF-8112EE1C6F9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85A16B5-BD43-EBB1-15E6-0374DF6C52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987AC03-1A90-228C-C5DE-3F019A9B988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24" name="CasellaDiTesto 23">
            <a:extLst>
              <a:ext uri="{FF2B5EF4-FFF2-40B4-BE49-F238E27FC236}">
                <a16:creationId xmlns:a16="http://schemas.microsoft.com/office/drawing/2014/main" id="{5E352316-C839-9415-7B6F-7F8C7EB5027A}"/>
              </a:ext>
            </a:extLst>
          </p:cNvPr>
          <p:cNvSpPr txBox="1"/>
          <p:nvPr/>
        </p:nvSpPr>
        <p:spPr>
          <a:xfrm>
            <a:off x="8038214" y="9895279"/>
            <a:ext cx="10249786" cy="307777"/>
          </a:xfrm>
          <a:prstGeom prst="rect">
            <a:avLst/>
          </a:prstGeom>
          <a:noFill/>
        </p:spPr>
        <p:txBody>
          <a:bodyPr wrap="square">
            <a:spAutoFit/>
          </a:bodyPr>
          <a:lstStyle/>
          <a:p>
            <a:pPr algn="r"/>
            <a:r>
              <a:rPr lang="it-IT" dirty="0"/>
              <a:t>Source: https://een.ec.europa.eu/news/open-invitation-join-enterprise-europe-network-international-network-partner</a:t>
            </a:r>
            <a:endParaRPr lang="en-US" dirty="0"/>
          </a:p>
        </p:txBody>
      </p:sp>
      <p:pic>
        <p:nvPicPr>
          <p:cNvPr id="14" name="Immagine 13">
            <a:extLst>
              <a:ext uri="{FF2B5EF4-FFF2-40B4-BE49-F238E27FC236}">
                <a16:creationId xmlns:a16="http://schemas.microsoft.com/office/drawing/2014/main" id="{D90E88A4-70C3-FA89-4B3C-CF42126C8BB7}"/>
              </a:ext>
            </a:extLst>
          </p:cNvPr>
          <p:cNvPicPr>
            <a:picLocks noChangeAspect="1"/>
          </p:cNvPicPr>
          <p:nvPr/>
        </p:nvPicPr>
        <p:blipFill>
          <a:blip r:embed="rId4"/>
          <a:srcRect l="18164"/>
          <a:stretch>
            <a:fillRect/>
          </a:stretch>
        </p:blipFill>
        <p:spPr>
          <a:xfrm>
            <a:off x="2905406" y="3048822"/>
            <a:ext cx="13298611" cy="5411876"/>
          </a:xfrm>
          <a:prstGeom prst="rect">
            <a:avLst/>
          </a:prstGeom>
        </p:spPr>
      </p:pic>
    </p:spTree>
    <p:extLst>
      <p:ext uri="{BB962C8B-B14F-4D97-AF65-F5344CB8AC3E}">
        <p14:creationId xmlns:p14="http://schemas.microsoft.com/office/powerpoint/2010/main" val="10414339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ACFFA-75E4-EF1B-C85D-014FB770197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DEFC8B3-9902-D85B-6B97-11CAF984002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87ED7B45-619F-7B60-9089-3AA63968B3C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65FE295-06C7-478C-EDF3-49CDB78660B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5CB11BB-BADE-0C9B-4CBB-5CC33468875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B9F9313-3587-2848-0582-922EA2E14E7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91A1011-4527-85F2-82F4-C16F76304E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327372F-D89A-DBA9-246B-3B3E537EF7C7}"/>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D2433E4-D388-824F-EEAE-BF1EA0F8F691}"/>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8728C0D-0E29-BB23-F999-BCE1448E984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E2DECD5-6337-A321-719C-57E82EF9B32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01461D6-F5D6-BBC2-0DC0-F7D109A22B6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C5EBD1-D29D-81DF-578D-6AB71E128BFE}"/>
              </a:ext>
            </a:extLst>
          </p:cNvPr>
          <p:cNvSpPr>
            <a:spLocks noGrp="1"/>
          </p:cNvSpPr>
          <p:nvPr>
            <p:ph type="subTitle" idx="1"/>
          </p:nvPr>
        </p:nvSpPr>
        <p:spPr>
          <a:xfrm>
            <a:off x="1149960" y="2179275"/>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Digital networks  </a:t>
            </a:r>
          </a:p>
          <a:p>
            <a:pPr marL="482600" indent="-457200" algn="l">
              <a:lnSpc>
                <a:spcPct val="170000"/>
              </a:lnSpc>
              <a:buFontTx/>
              <a:buChar char="-"/>
            </a:pPr>
            <a:r>
              <a:rPr lang="en-US" dirty="0">
                <a:solidFill>
                  <a:schemeClr val="tx1"/>
                </a:solidFill>
                <a:latin typeface="Bricolage Grotesque" panose="020B0604020202020204" charset="0"/>
              </a:rPr>
              <a:t>Speed of diffusion</a:t>
            </a:r>
          </a:p>
          <a:p>
            <a:pPr marL="482600" indent="-457200" algn="l">
              <a:lnSpc>
                <a:spcPct val="170000"/>
              </a:lnSpc>
              <a:buFontTx/>
              <a:buChar char="-"/>
            </a:pPr>
            <a:r>
              <a:rPr lang="en-US" dirty="0">
                <a:solidFill>
                  <a:schemeClr val="tx1"/>
                </a:solidFill>
                <a:latin typeface="Bricolage Grotesque" panose="020B0604020202020204" charset="0"/>
              </a:rPr>
              <a:t>Easy access to unprecedented amount of information</a:t>
            </a:r>
          </a:p>
          <a:p>
            <a:pPr marL="482600" indent="-457200" algn="l">
              <a:lnSpc>
                <a:spcPct val="170000"/>
              </a:lnSpc>
              <a:buFontTx/>
              <a:buChar char="-"/>
            </a:pPr>
            <a:r>
              <a:rPr lang="en-US" dirty="0">
                <a:solidFill>
                  <a:schemeClr val="tx1"/>
                </a:solidFill>
                <a:latin typeface="Bricolage Grotesque" panose="020B0604020202020204" charset="0"/>
              </a:rPr>
              <a:t>Easy access to production of information</a:t>
            </a:r>
          </a:p>
          <a:p>
            <a:pPr marL="939800" lvl="1" indent="-457200" algn="l">
              <a:lnSpc>
                <a:spcPct val="170000"/>
              </a:lnSpc>
              <a:buFontTx/>
              <a:buChar char="-"/>
            </a:pPr>
            <a:r>
              <a:rPr lang="en-US" dirty="0">
                <a:solidFill>
                  <a:schemeClr val="tx1"/>
                </a:solidFill>
                <a:latin typeface="Bricolage Grotesque" panose="020B0604020202020204" charset="0"/>
              </a:rPr>
              <a:t>Even easier thanks to AI</a:t>
            </a:r>
          </a:p>
          <a:p>
            <a:pPr marL="25400" indent="0" algn="l">
              <a:lnSpc>
                <a:spcPct val="170000"/>
              </a:lnSpc>
            </a:pPr>
            <a:r>
              <a:rPr lang="en-US" dirty="0">
                <a:solidFill>
                  <a:schemeClr val="tx1"/>
                </a:solidFill>
                <a:latin typeface="Bricolage Grotesque" panose="020B0604020202020204" charset="0"/>
              </a:rPr>
              <a:t>Social Network</a:t>
            </a:r>
          </a:p>
          <a:p>
            <a:pPr marL="482600" indent="-457200" algn="l">
              <a:lnSpc>
                <a:spcPct val="170000"/>
              </a:lnSpc>
              <a:buFontTx/>
              <a:buChar char="-"/>
            </a:pPr>
            <a:r>
              <a:rPr lang="en-US" dirty="0">
                <a:solidFill>
                  <a:schemeClr val="tx1"/>
                </a:solidFill>
                <a:latin typeface="Bricolage Grotesque" panose="020B0604020202020204" charset="0"/>
              </a:rPr>
              <a:t>Disintermediation</a:t>
            </a:r>
          </a:p>
          <a:p>
            <a:pPr marL="482600" indent="-457200" algn="l">
              <a:lnSpc>
                <a:spcPct val="170000"/>
              </a:lnSpc>
              <a:buFontTx/>
              <a:buChar char="-"/>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687714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294BB-146C-B157-DF55-6FD2C4C75131}"/>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C256B0E-612C-E120-E9CD-ABFE8AD6AD9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930D06E7-148F-BA4C-4D03-7081F95B9EF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99B3EB1-F8C6-6D0A-720E-5AFC27896445}"/>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EF3AA1E1-D668-66A3-972C-CC9C30685A84}"/>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83225D7-CAAB-79C8-DACA-A8874D63272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9A519BD-EF12-1665-C70F-800EDD56283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C7EAACC-2D1B-CBC6-7B33-24EA317A227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5D08A92-F6BF-973C-A57D-FF58D4C9C4E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37E843E-761D-7C74-4C7C-1E40AD6D3CC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97A076-205E-FEAE-8603-B68CF43D5422}"/>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7026AEB7-8B66-62F4-2D39-9386F8C45BF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4B5DB99-9BC5-D50E-9428-54D3EDC41EB9}"/>
              </a:ext>
            </a:extLst>
          </p:cNvPr>
          <p:cNvSpPr>
            <a:spLocks noGrp="1"/>
          </p:cNvSpPr>
          <p:nvPr>
            <p:ph type="subTitle" idx="1"/>
          </p:nvPr>
        </p:nvSpPr>
        <p:spPr>
          <a:xfrm>
            <a:off x="1149959" y="1867044"/>
            <a:ext cx="9409481" cy="1171944"/>
          </a:xfrm>
        </p:spPr>
        <p:txBody>
          <a:bodyPr>
            <a:noAutofit/>
          </a:bodyPr>
          <a:lstStyle/>
          <a:p>
            <a:pPr marL="25400" indent="0" algn="l">
              <a:lnSpc>
                <a:spcPct val="170000"/>
              </a:lnSpc>
            </a:pPr>
            <a:r>
              <a:rPr lang="en-US" dirty="0">
                <a:solidFill>
                  <a:schemeClr val="tx1"/>
                </a:solidFill>
                <a:latin typeface="Bricolage Grotesque" panose="020B0604020202020204" charset="0"/>
              </a:rPr>
              <a:t>Disintermediation: </a:t>
            </a:r>
          </a:p>
          <a:p>
            <a:pPr marL="25400" indent="0" algn="l">
              <a:lnSpc>
                <a:spcPct val="170000"/>
              </a:lnSpc>
            </a:pPr>
            <a:r>
              <a:rPr lang="en-US" dirty="0">
                <a:solidFill>
                  <a:schemeClr val="tx1"/>
                </a:solidFill>
                <a:latin typeface="Bricolage Grotesque" panose="020B0604020202020204" charset="0"/>
              </a:rPr>
              <a:t>the concept of disintermediation, originally emerged in economics and finance, can be defined as the activity of removing intermediaries. </a:t>
            </a:r>
          </a:p>
          <a:p>
            <a:pPr marL="25400" indent="0" algn="l">
              <a:lnSpc>
                <a:spcPct val="170000"/>
              </a:lnSpc>
            </a:pPr>
            <a:r>
              <a:rPr lang="en-US" dirty="0">
                <a:solidFill>
                  <a:schemeClr val="tx1"/>
                </a:solidFill>
                <a:latin typeface="Bricolage Grotesque" panose="020B0604020202020204" charset="0"/>
              </a:rPr>
              <a:t>As for information, communication and media it means the overcoming or bypassing of experts like journalists or institutions and organizations like broadcasting companies, which can provide forms of verification.</a:t>
            </a:r>
          </a:p>
          <a:p>
            <a:pPr marL="482600" indent="-457200" algn="l">
              <a:lnSpc>
                <a:spcPct val="170000"/>
              </a:lnSpc>
              <a:buFontTx/>
              <a:buChar char="-"/>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9493877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698EE-F64C-AE6D-D2D0-7AF1D4C3D04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3BA3B8-619A-DF25-32D6-F4311660F34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FD8BD662-F11F-66F9-1BD4-71C34A79DDAA}"/>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0FD720A-0A0E-B0DA-6E8B-106BCA867E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AE33F0BB-B51D-C6F4-FDD9-7F67AA83E77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1D57FC68-56C7-1E4F-320A-18F15C3E584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53B119-B764-E543-ABA5-885B23FBE3FB}"/>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5534CBB-A5C5-8ED0-A562-F4E49D752B4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5A6B3FE-AA43-35CD-5CE5-076AE0C2E520}"/>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B1A452D0-06D3-1D46-2BBC-281B2A0B5FF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6ACA692-7852-5122-621D-071440CD7F9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4831774-7019-340D-86FB-E38B8AE7ECD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9F7BFDE-1CCF-3522-F9DC-2C44ECED4B57}"/>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Link economy</a:t>
            </a:r>
          </a:p>
          <a:p>
            <a:pPr marL="482600" indent="-457200" algn="l">
              <a:lnSpc>
                <a:spcPct val="170000"/>
              </a:lnSpc>
              <a:buFontTx/>
              <a:buChar char="-"/>
            </a:pPr>
            <a:r>
              <a:rPr lang="en-US" dirty="0">
                <a:solidFill>
                  <a:schemeClr val="tx1"/>
                </a:solidFill>
                <a:latin typeface="Bricolage Grotesque" panose="020B0604020202020204" charset="0"/>
              </a:rPr>
              <a:t>Like economy</a:t>
            </a:r>
          </a:p>
        </p:txBody>
      </p:sp>
      <p:sp>
        <p:nvSpPr>
          <p:cNvPr id="16" name="CasellaDiTesto 15">
            <a:extLst>
              <a:ext uri="{FF2B5EF4-FFF2-40B4-BE49-F238E27FC236}">
                <a16:creationId xmlns:a16="http://schemas.microsoft.com/office/drawing/2014/main" id="{1C6D3E71-71EB-5555-E704-34A9070F34E4}"/>
              </a:ext>
            </a:extLst>
          </p:cNvPr>
          <p:cNvSpPr txBox="1"/>
          <p:nvPr/>
        </p:nvSpPr>
        <p:spPr>
          <a:xfrm>
            <a:off x="1615440" y="9895279"/>
            <a:ext cx="16672560" cy="307777"/>
          </a:xfrm>
          <a:prstGeom prst="rect">
            <a:avLst/>
          </a:prstGeom>
          <a:noFill/>
        </p:spPr>
        <p:txBody>
          <a:bodyPr wrap="square">
            <a:spAutoFit/>
          </a:bodyPr>
          <a:lstStyle/>
          <a:p>
            <a:pPr algn="r"/>
            <a:r>
              <a:rPr lang="it-IT" dirty="0"/>
              <a:t>Source: Gray, Jonathan, Liliana </a:t>
            </a:r>
            <a:r>
              <a:rPr lang="it-IT" dirty="0" err="1"/>
              <a:t>Bounegru</a:t>
            </a:r>
            <a:r>
              <a:rPr lang="it-IT" dirty="0"/>
              <a:t>, and Tommaso Venturini. 2020. “‘Fake News’ </a:t>
            </a:r>
            <a:r>
              <a:rPr lang="it-IT" dirty="0" err="1"/>
              <a:t>as</a:t>
            </a:r>
            <a:r>
              <a:rPr lang="it-IT" dirty="0"/>
              <a:t> </a:t>
            </a:r>
            <a:r>
              <a:rPr lang="it-IT" dirty="0" err="1"/>
              <a:t>Infrastructural</a:t>
            </a:r>
            <a:r>
              <a:rPr lang="it-IT" dirty="0"/>
              <a:t> </a:t>
            </a:r>
            <a:r>
              <a:rPr lang="it-IT" dirty="0" err="1"/>
              <a:t>Uncanny</a:t>
            </a:r>
            <a:r>
              <a:rPr lang="it-IT" dirty="0"/>
              <a:t>.” </a:t>
            </a:r>
            <a:r>
              <a:rPr lang="it-IT" i="1" dirty="0"/>
              <a:t>New Media &amp; Society </a:t>
            </a:r>
            <a:r>
              <a:rPr lang="it-IT" dirty="0"/>
              <a:t>22 (2): 317–41. https://doi.org/10.1177/1461444819856912.</a:t>
            </a:r>
            <a:endParaRPr lang="en-US" dirty="0"/>
          </a:p>
        </p:txBody>
      </p:sp>
    </p:spTree>
    <p:extLst>
      <p:ext uri="{BB962C8B-B14F-4D97-AF65-F5344CB8AC3E}">
        <p14:creationId xmlns:p14="http://schemas.microsoft.com/office/powerpoint/2010/main" val="35707670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E7E1-A107-D332-A796-17D839E3019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3C5032B-F72D-6DC9-95E2-622EB911655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5FE33FA6-16FE-BA55-B53D-A10E610D5B9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83F1132-A546-9F73-E393-F02976AC4A8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B4B288E-53C8-BCF5-6014-FF07491D78F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F67BB-6337-AAD7-0A47-4270A111780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FB9C626-3DCF-59C7-BA8D-6F1F392F247A}"/>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02E354C-A96F-AED9-E97D-8FCB6CB7808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2187C7A1-890B-1657-8F0F-CDCEF8C27034}"/>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59F439C-EBC3-001D-615B-33B13BED2F9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7C06D7A-F9EB-50CA-2833-6C09E03D9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598168F-E690-5C25-4B14-AA872181D8E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E9C7D8E5-54E8-C863-3730-9416DAC21B80}"/>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Link economy</a:t>
            </a:r>
          </a:p>
          <a:p>
            <a:pPr marL="939800" lvl="1" indent="-457200" algn="l">
              <a:lnSpc>
                <a:spcPct val="170000"/>
              </a:lnSpc>
              <a:buFontTx/>
              <a:buChar char="-"/>
            </a:pPr>
            <a:r>
              <a:rPr lang="en-US" dirty="0">
                <a:solidFill>
                  <a:schemeClr val="tx1"/>
                </a:solidFill>
                <a:latin typeface="Bricolage Grotesque" panose="020B0604020202020204" charset="0"/>
              </a:rPr>
              <a:t>Algorithms + links: the most linked sites are on top of  the researches. </a:t>
            </a:r>
          </a:p>
          <a:p>
            <a:pPr marL="1397000" lvl="2" indent="-457200" algn="l">
              <a:lnSpc>
                <a:spcPct val="170000"/>
              </a:lnSpc>
              <a:buFontTx/>
              <a:buChar char="-"/>
            </a:pPr>
            <a:r>
              <a:rPr lang="en-US" sz="2800" dirty="0">
                <a:solidFill>
                  <a:schemeClr val="tx1"/>
                </a:solidFill>
                <a:latin typeface="Bricolage Grotesque" panose="020B0604020202020204" charset="0"/>
              </a:rPr>
              <a:t>The results of searches on search engines do not highlight what is actually more relevant, but what is more connected.</a:t>
            </a: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B7948CA4-DC3D-17E9-CE70-FAEAEF91926E}"/>
              </a:ext>
            </a:extLst>
          </p:cNvPr>
          <p:cNvSpPr txBox="1"/>
          <p:nvPr/>
        </p:nvSpPr>
        <p:spPr>
          <a:xfrm>
            <a:off x="1615440" y="9895279"/>
            <a:ext cx="16672560" cy="307777"/>
          </a:xfrm>
          <a:prstGeom prst="rect">
            <a:avLst/>
          </a:prstGeom>
          <a:noFill/>
        </p:spPr>
        <p:txBody>
          <a:bodyPr wrap="square">
            <a:spAutoFit/>
          </a:bodyPr>
          <a:lstStyle/>
          <a:p>
            <a:pPr algn="r"/>
            <a:r>
              <a:rPr lang="it-IT" dirty="0"/>
              <a:t>Source: Gray, Jonathan, Liliana </a:t>
            </a:r>
            <a:r>
              <a:rPr lang="it-IT" dirty="0" err="1"/>
              <a:t>Bounegru</a:t>
            </a:r>
            <a:r>
              <a:rPr lang="it-IT" dirty="0"/>
              <a:t>, and Tommaso Venturini. 2020. “‘Fake News’ </a:t>
            </a:r>
            <a:r>
              <a:rPr lang="it-IT" dirty="0" err="1"/>
              <a:t>as</a:t>
            </a:r>
            <a:r>
              <a:rPr lang="it-IT" dirty="0"/>
              <a:t> </a:t>
            </a:r>
            <a:r>
              <a:rPr lang="it-IT" dirty="0" err="1"/>
              <a:t>Infrastructural</a:t>
            </a:r>
            <a:r>
              <a:rPr lang="it-IT" dirty="0"/>
              <a:t> </a:t>
            </a:r>
            <a:r>
              <a:rPr lang="it-IT" dirty="0" err="1"/>
              <a:t>Uncanny</a:t>
            </a:r>
            <a:r>
              <a:rPr lang="it-IT" dirty="0"/>
              <a:t>.” </a:t>
            </a:r>
            <a:r>
              <a:rPr lang="it-IT" i="1" dirty="0"/>
              <a:t>New Media &amp; Society </a:t>
            </a:r>
            <a:r>
              <a:rPr lang="it-IT" dirty="0"/>
              <a:t>22 (2): 317–41. https://doi.org/10.1177/1461444819856912.</a:t>
            </a:r>
            <a:endParaRPr lang="en-US" dirty="0"/>
          </a:p>
        </p:txBody>
      </p:sp>
    </p:spTree>
    <p:extLst>
      <p:ext uri="{BB962C8B-B14F-4D97-AF65-F5344CB8AC3E}">
        <p14:creationId xmlns:p14="http://schemas.microsoft.com/office/powerpoint/2010/main" val="4408091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224FD-0952-426C-0962-91A98B8BA4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4B49DE43-8A5E-97C3-BEC9-01FF13F0F30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65539E84-C0B8-8682-A291-65943F7506B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1998AC8-D3CF-D783-9CCE-9D4AAEE2090B}"/>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CAE15E37-77C2-4E11-86A1-911F4F557A9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D17FE21-A6D1-AE7B-5DCF-38BF61195F7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328C72A-0E63-786D-5DB3-EE1444F961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414DAF-5ACA-41F6-600B-CBF4CC5DF47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71C1F25-D6AF-48CD-6065-3A529620CD1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1AA2822-AB24-F168-2A49-52C8F2528DA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CA64D95-FD77-36F6-C396-64FFBFE7FE3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F917E86-63F9-6B1D-7CE4-A5406639F21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B276B16-0E4C-75DA-5D7F-3E0413A22A0A}"/>
              </a:ext>
            </a:extLst>
          </p:cNvPr>
          <p:cNvSpPr>
            <a:spLocks noGrp="1"/>
          </p:cNvSpPr>
          <p:nvPr>
            <p:ph type="subTitle" idx="1"/>
          </p:nvPr>
        </p:nvSpPr>
        <p:spPr>
          <a:xfrm>
            <a:off x="1200064" y="2950920"/>
            <a:ext cx="8111606"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Like economy</a:t>
            </a:r>
          </a:p>
          <a:p>
            <a:pPr marL="939800" lvl="1" indent="-457200" algn="l">
              <a:lnSpc>
                <a:spcPct val="170000"/>
              </a:lnSpc>
              <a:buFontTx/>
              <a:buChar char="-"/>
            </a:pPr>
            <a:r>
              <a:rPr lang="en-US" dirty="0">
                <a:solidFill>
                  <a:schemeClr val="tx1"/>
                </a:solidFill>
                <a:latin typeface="Bricolage Grotesque" panose="020B0604020202020204" charset="0"/>
              </a:rPr>
              <a:t>the most popular actors are those who receive more “likes”</a:t>
            </a:r>
          </a:p>
          <a:p>
            <a:pPr marL="939800" lvl="1" indent="-457200" algn="l">
              <a:lnSpc>
                <a:spcPct val="170000"/>
              </a:lnSpc>
              <a:buFontTx/>
              <a:buChar char="-"/>
            </a:pPr>
            <a:r>
              <a:rPr lang="en-US" dirty="0">
                <a:solidFill>
                  <a:schemeClr val="tx1"/>
                </a:solidFill>
                <a:latin typeface="Bricolage Grotesque" panose="020B0604020202020204" charset="0"/>
              </a:rPr>
              <a:t>through algorithms user will be fed with content similar to those that they “liked”</a:t>
            </a:r>
          </a:p>
          <a:p>
            <a:pPr marL="482600" indent="-457200" algn="l">
              <a:lnSpc>
                <a:spcPct val="170000"/>
              </a:lnSpc>
              <a:buFontTx/>
              <a:buChar char="-"/>
            </a:pPr>
            <a:endParaRPr lang="en-US" dirty="0">
              <a:solidFill>
                <a:schemeClr val="tx1"/>
              </a:solidFill>
              <a:latin typeface="Bricolage Grotesque" panose="020B0604020202020204" charset="0"/>
            </a:endParaRPr>
          </a:p>
          <a:p>
            <a:pPr marL="482600" indent="-457200" algn="l">
              <a:lnSpc>
                <a:spcPct val="170000"/>
              </a:lnSpc>
              <a:buFontTx/>
              <a:buChar char="-"/>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2B364BCA-CFFF-4304-64C4-AEA39EA6DB16}"/>
              </a:ext>
            </a:extLst>
          </p:cNvPr>
          <p:cNvSpPr txBox="1"/>
          <p:nvPr/>
        </p:nvSpPr>
        <p:spPr>
          <a:xfrm>
            <a:off x="1615440" y="9895279"/>
            <a:ext cx="16672560" cy="307777"/>
          </a:xfrm>
          <a:prstGeom prst="rect">
            <a:avLst/>
          </a:prstGeom>
          <a:noFill/>
        </p:spPr>
        <p:txBody>
          <a:bodyPr wrap="square">
            <a:spAutoFit/>
          </a:bodyPr>
          <a:lstStyle/>
          <a:p>
            <a:pPr algn="r"/>
            <a:r>
              <a:rPr lang="it-IT" dirty="0"/>
              <a:t>Source: Gray, Jonathan, Liliana </a:t>
            </a:r>
            <a:r>
              <a:rPr lang="it-IT" dirty="0" err="1"/>
              <a:t>Bounegru</a:t>
            </a:r>
            <a:r>
              <a:rPr lang="it-IT" dirty="0"/>
              <a:t>, and Tommaso Venturini. 2020. “‘Fake News’ </a:t>
            </a:r>
            <a:r>
              <a:rPr lang="it-IT" dirty="0" err="1"/>
              <a:t>as</a:t>
            </a:r>
            <a:r>
              <a:rPr lang="it-IT" dirty="0"/>
              <a:t> </a:t>
            </a:r>
            <a:r>
              <a:rPr lang="it-IT" dirty="0" err="1"/>
              <a:t>Infrastructural</a:t>
            </a:r>
            <a:r>
              <a:rPr lang="it-IT" dirty="0"/>
              <a:t> </a:t>
            </a:r>
            <a:r>
              <a:rPr lang="it-IT" dirty="0" err="1"/>
              <a:t>Uncanny</a:t>
            </a:r>
            <a:r>
              <a:rPr lang="it-IT" dirty="0"/>
              <a:t>.” </a:t>
            </a:r>
            <a:r>
              <a:rPr lang="it-IT" i="1" dirty="0"/>
              <a:t>New Media &amp; Society </a:t>
            </a:r>
            <a:r>
              <a:rPr lang="it-IT" dirty="0"/>
              <a:t>22 (2): 317–41. https://doi.org/10.1177/1461444819856912.</a:t>
            </a:r>
            <a:endParaRPr lang="en-US" dirty="0"/>
          </a:p>
        </p:txBody>
      </p:sp>
    </p:spTree>
    <p:extLst>
      <p:ext uri="{BB962C8B-B14F-4D97-AF65-F5344CB8AC3E}">
        <p14:creationId xmlns:p14="http://schemas.microsoft.com/office/powerpoint/2010/main" val="39247416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0AB09-9371-4B62-4888-C0E3D3E4F28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2933836-715E-B126-1B0D-BBFFE4BB0CC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BD0275E1-6BD8-DFFE-840A-5647E3C0F76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0D5CA36-D45D-7768-8DD4-8646522EF51F}"/>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8368DAF7-9F13-1265-ED91-CC31FCB2E82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4A3BF19-D6F3-13A7-C0BF-0AB9AAF4CDF2}"/>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92CBF87-80D0-FCC4-AAFC-4BF5C0C7F2D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0AC7332-60A6-A5D1-0BFE-AFDD6F9DE844}"/>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C69947A-0FEB-4E39-EC45-FE83A93FB0A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FC427CF-ECAD-8DA2-F97A-0DFA1DB8B53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D9DDF44-6B4E-6221-9090-C4AEC3EF446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80FAA62-029B-0241-F08B-10781026530D}"/>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D55F58B-8362-463A-8132-BFC1BA807A00}"/>
              </a:ext>
            </a:extLst>
          </p:cNvPr>
          <p:cNvSpPr>
            <a:spLocks noGrp="1"/>
          </p:cNvSpPr>
          <p:nvPr>
            <p:ph type="subTitle" idx="1"/>
          </p:nvPr>
        </p:nvSpPr>
        <p:spPr>
          <a:xfrm>
            <a:off x="1200064" y="2950920"/>
            <a:ext cx="3660035" cy="1171944"/>
          </a:xfrm>
        </p:spPr>
        <p:txBody>
          <a:bodyPr>
            <a:noAutofit/>
          </a:bodyPr>
          <a:lstStyle/>
          <a:p>
            <a:pPr marL="482600" indent="-457200" algn="l">
              <a:lnSpc>
                <a:spcPct val="170000"/>
              </a:lnSpc>
              <a:buFontTx/>
              <a:buChar char="-"/>
            </a:pPr>
            <a:r>
              <a:rPr lang="en-US" dirty="0">
                <a:solidFill>
                  <a:schemeClr val="tx1"/>
                </a:solidFill>
                <a:latin typeface="Bricolage Grotesque" panose="020B0604020202020204" charset="0"/>
              </a:rPr>
              <a:t>Link economy</a:t>
            </a:r>
          </a:p>
          <a:p>
            <a:pPr marL="482600" indent="-457200" algn="l">
              <a:lnSpc>
                <a:spcPct val="170000"/>
              </a:lnSpc>
              <a:buFontTx/>
              <a:buChar char="-"/>
            </a:pPr>
            <a:r>
              <a:rPr lang="en-US" dirty="0">
                <a:solidFill>
                  <a:schemeClr val="tx1"/>
                </a:solidFill>
                <a:latin typeface="Bricolage Grotesque" panose="020B0604020202020204" charset="0"/>
              </a:rPr>
              <a:t>Like economy</a:t>
            </a:r>
          </a:p>
        </p:txBody>
      </p:sp>
      <p:sp>
        <p:nvSpPr>
          <p:cNvPr id="16" name="CasellaDiTesto 15">
            <a:extLst>
              <a:ext uri="{FF2B5EF4-FFF2-40B4-BE49-F238E27FC236}">
                <a16:creationId xmlns:a16="http://schemas.microsoft.com/office/drawing/2014/main" id="{00FAB07C-BEF8-FF2E-4DA5-0F1D9885AFA5}"/>
              </a:ext>
            </a:extLst>
          </p:cNvPr>
          <p:cNvSpPr txBox="1"/>
          <p:nvPr/>
        </p:nvSpPr>
        <p:spPr>
          <a:xfrm>
            <a:off x="1615440" y="9763780"/>
            <a:ext cx="16672560" cy="523220"/>
          </a:xfrm>
          <a:prstGeom prst="rect">
            <a:avLst/>
          </a:prstGeom>
          <a:noFill/>
        </p:spPr>
        <p:txBody>
          <a:bodyPr wrap="square">
            <a:spAutoFit/>
          </a:bodyPr>
          <a:lstStyle/>
          <a:p>
            <a:pPr algn="r"/>
            <a:r>
              <a:rPr lang="en-US" noProof="0" dirty="0"/>
              <a:t>See, Module “Information and Media Literacy”</a:t>
            </a:r>
          </a:p>
          <a:p>
            <a:pPr algn="r"/>
            <a:r>
              <a:rPr lang="en-US" noProof="0" dirty="0"/>
              <a:t>Source: Gray, Jonathan, Liliana </a:t>
            </a:r>
            <a:r>
              <a:rPr lang="en-US" noProof="0" dirty="0" err="1"/>
              <a:t>Bounegru</a:t>
            </a:r>
            <a:r>
              <a:rPr lang="en-US" noProof="0" dirty="0"/>
              <a:t>, and Tommaso Venturini. 2020. “‘Fake News’ as Infrastructural Uncanny.” </a:t>
            </a:r>
            <a:r>
              <a:rPr lang="en-US" i="1" noProof="0" dirty="0"/>
              <a:t>New Media &amp; Society </a:t>
            </a:r>
            <a:r>
              <a:rPr lang="en-US" noProof="0" dirty="0"/>
              <a:t>22 (2): 317–41. https://doi.org/10.1177/1461444819856912.</a:t>
            </a:r>
          </a:p>
        </p:txBody>
      </p:sp>
      <p:cxnSp>
        <p:nvCxnSpPr>
          <p:cNvPr id="14" name="Connettore 2 13">
            <a:extLst>
              <a:ext uri="{FF2B5EF4-FFF2-40B4-BE49-F238E27FC236}">
                <a16:creationId xmlns:a16="http://schemas.microsoft.com/office/drawing/2014/main" id="{CA0BB879-4797-0FE2-9F27-156A3AE690E7}"/>
              </a:ext>
            </a:extLst>
          </p:cNvPr>
          <p:cNvCxnSpPr>
            <a:cxnSpLocks/>
          </p:cNvCxnSpPr>
          <p:nvPr/>
        </p:nvCxnSpPr>
        <p:spPr>
          <a:xfrm>
            <a:off x="4860099" y="3582444"/>
            <a:ext cx="1252602" cy="562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Connettore 2 16">
            <a:extLst>
              <a:ext uri="{FF2B5EF4-FFF2-40B4-BE49-F238E27FC236}">
                <a16:creationId xmlns:a16="http://schemas.microsoft.com/office/drawing/2014/main" id="{AE8B7CFE-3D76-47D4-6F96-253DA345AFB5}"/>
              </a:ext>
            </a:extLst>
          </p:cNvPr>
          <p:cNvCxnSpPr>
            <a:cxnSpLocks/>
          </p:cNvCxnSpPr>
          <p:nvPr/>
        </p:nvCxnSpPr>
        <p:spPr>
          <a:xfrm flipV="1">
            <a:off x="4860099" y="3646665"/>
            <a:ext cx="1252602" cy="8898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Υπότιτλος 2">
            <a:extLst>
              <a:ext uri="{FF2B5EF4-FFF2-40B4-BE49-F238E27FC236}">
                <a16:creationId xmlns:a16="http://schemas.microsoft.com/office/drawing/2014/main" id="{CE0F8DCF-5715-88C5-805D-BAD538393C09}"/>
              </a:ext>
            </a:extLst>
          </p:cNvPr>
          <p:cNvSpPr txBox="1">
            <a:spLocks/>
          </p:cNvSpPr>
          <p:nvPr/>
        </p:nvSpPr>
        <p:spPr>
          <a:xfrm>
            <a:off x="6112701" y="2960333"/>
            <a:ext cx="6062600"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Content designed to be linked or connected</a:t>
            </a:r>
          </a:p>
        </p:txBody>
      </p:sp>
      <p:cxnSp>
        <p:nvCxnSpPr>
          <p:cNvPr id="29" name="Connettore 2 28">
            <a:extLst>
              <a:ext uri="{FF2B5EF4-FFF2-40B4-BE49-F238E27FC236}">
                <a16:creationId xmlns:a16="http://schemas.microsoft.com/office/drawing/2014/main" id="{1265F5F4-9F83-92B9-2F50-295633078B25}"/>
              </a:ext>
            </a:extLst>
          </p:cNvPr>
          <p:cNvCxnSpPr>
            <a:cxnSpLocks/>
          </p:cNvCxnSpPr>
          <p:nvPr/>
        </p:nvCxnSpPr>
        <p:spPr>
          <a:xfrm>
            <a:off x="4860099" y="3766491"/>
            <a:ext cx="1252602" cy="77001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Connettore 2 31">
            <a:extLst>
              <a:ext uri="{FF2B5EF4-FFF2-40B4-BE49-F238E27FC236}">
                <a16:creationId xmlns:a16="http://schemas.microsoft.com/office/drawing/2014/main" id="{FA4D07B4-D828-6C49-BB58-3FF18706D459}"/>
              </a:ext>
            </a:extLst>
          </p:cNvPr>
          <p:cNvCxnSpPr>
            <a:cxnSpLocks/>
          </p:cNvCxnSpPr>
          <p:nvPr/>
        </p:nvCxnSpPr>
        <p:spPr>
          <a:xfrm flipV="1">
            <a:off x="4860099" y="4544438"/>
            <a:ext cx="1252602" cy="17049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0" name="Υπότιτλος 2">
            <a:extLst>
              <a:ext uri="{FF2B5EF4-FFF2-40B4-BE49-F238E27FC236}">
                <a16:creationId xmlns:a16="http://schemas.microsoft.com/office/drawing/2014/main" id="{00747962-230A-0010-8541-7A94ACAEE458}"/>
              </a:ext>
            </a:extLst>
          </p:cNvPr>
          <p:cNvSpPr txBox="1">
            <a:spLocks/>
          </p:cNvSpPr>
          <p:nvPr/>
        </p:nvSpPr>
        <p:spPr>
          <a:xfrm>
            <a:off x="6112700" y="4136297"/>
            <a:ext cx="6443573"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Creation of homogeneous cluster of contents and users </a:t>
            </a:r>
          </a:p>
        </p:txBody>
      </p:sp>
      <p:cxnSp>
        <p:nvCxnSpPr>
          <p:cNvPr id="41" name="Connettore 2 40">
            <a:extLst>
              <a:ext uri="{FF2B5EF4-FFF2-40B4-BE49-F238E27FC236}">
                <a16:creationId xmlns:a16="http://schemas.microsoft.com/office/drawing/2014/main" id="{C2F25110-006E-FA20-8DE8-64300385044C}"/>
              </a:ext>
            </a:extLst>
          </p:cNvPr>
          <p:cNvCxnSpPr>
            <a:cxnSpLocks/>
          </p:cNvCxnSpPr>
          <p:nvPr/>
        </p:nvCxnSpPr>
        <p:spPr>
          <a:xfrm>
            <a:off x="11929972" y="4688816"/>
            <a:ext cx="1295374" cy="261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Υπότιτλος 2">
            <a:extLst>
              <a:ext uri="{FF2B5EF4-FFF2-40B4-BE49-F238E27FC236}">
                <a16:creationId xmlns:a16="http://schemas.microsoft.com/office/drawing/2014/main" id="{EE1CDD3B-BAE2-81D8-CAE5-7ABFF21DA829}"/>
              </a:ext>
            </a:extLst>
          </p:cNvPr>
          <p:cNvSpPr txBox="1">
            <a:spLocks/>
          </p:cNvSpPr>
          <p:nvPr/>
        </p:nvSpPr>
        <p:spPr>
          <a:xfrm>
            <a:off x="13346124" y="4329758"/>
            <a:ext cx="3291495" cy="7703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r>
              <a:rPr lang="en-US" dirty="0">
                <a:solidFill>
                  <a:schemeClr val="tx1"/>
                </a:solidFill>
                <a:latin typeface="Bricolage Grotesque" panose="020B0604020202020204" charset="0"/>
              </a:rPr>
              <a:t>Echo chambers</a:t>
            </a:r>
          </a:p>
        </p:txBody>
      </p:sp>
    </p:spTree>
    <p:extLst>
      <p:ext uri="{BB962C8B-B14F-4D97-AF65-F5344CB8AC3E}">
        <p14:creationId xmlns:p14="http://schemas.microsoft.com/office/powerpoint/2010/main" val="3170854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C5CE8-6E33-AA21-25BE-4B348EC844DE}"/>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1BBD9F5-6721-032D-2D63-9BC6CDA8B035}"/>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Novel features of disinformation today</a:t>
            </a:r>
          </a:p>
        </p:txBody>
      </p:sp>
      <p:sp>
        <p:nvSpPr>
          <p:cNvPr id="4" name="Google Shape;118;p2">
            <a:extLst>
              <a:ext uri="{FF2B5EF4-FFF2-40B4-BE49-F238E27FC236}">
                <a16:creationId xmlns:a16="http://schemas.microsoft.com/office/drawing/2014/main" id="{FFE16BBA-0AAB-8892-6AE4-6A06D706165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05F683F-3C4E-15A2-55EC-69843FB58843}"/>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7148360-4FFF-36B2-CB39-8BEBDCA9867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F08410B-CD15-88C6-9D06-159D13AC765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DB341AA-509B-47E9-EF69-3A01F092C04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657809E-F58B-539F-7039-AD766B30A7D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83348EB-CB23-7404-8947-48C9EDE0715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4D920204-ABFB-5D2A-79D2-96D9D62C20F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E35AD773-011F-A65B-6943-1FC99E685C9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4D98BAB-73E1-7CAE-1693-69FFA3F938E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55A652E0-B974-74B0-5681-05F78ED6DA13}"/>
              </a:ext>
            </a:extLst>
          </p:cNvPr>
          <p:cNvSpPr>
            <a:spLocks noGrp="1"/>
          </p:cNvSpPr>
          <p:nvPr>
            <p:ph type="subTitle" idx="1"/>
          </p:nvPr>
        </p:nvSpPr>
        <p:spPr>
          <a:xfrm>
            <a:off x="1200064" y="2950920"/>
            <a:ext cx="6285810"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 spread of disinformation is therefore infrastructural.</a:t>
            </a:r>
          </a:p>
          <a:p>
            <a:pPr marL="25400" indent="0" algn="l">
              <a:lnSpc>
                <a:spcPct val="170000"/>
              </a:lnSpc>
            </a:pPr>
            <a:r>
              <a:rPr lang="en-US" dirty="0">
                <a:solidFill>
                  <a:schemeClr val="tx1"/>
                </a:solidFill>
                <a:latin typeface="Bricolage Grotesque" panose="020B0604020202020204" charset="0"/>
              </a:rPr>
              <a:t>Users contribute, but they are not the only responsible actors.</a:t>
            </a:r>
          </a:p>
          <a:p>
            <a:pPr marL="25400" indent="0" algn="l">
              <a:lnSpc>
                <a:spcPct val="170000"/>
              </a:lnSpc>
            </a:pPr>
            <a:endParaRPr lang="en-US" dirty="0">
              <a:solidFill>
                <a:schemeClr val="tx1"/>
              </a:solidFill>
              <a:latin typeface="Bricolage Grotesque" panose="020B0604020202020204" charset="0"/>
            </a:endParaRPr>
          </a:p>
        </p:txBody>
      </p:sp>
      <p:sp>
        <p:nvSpPr>
          <p:cNvPr id="16" name="CasellaDiTesto 15">
            <a:extLst>
              <a:ext uri="{FF2B5EF4-FFF2-40B4-BE49-F238E27FC236}">
                <a16:creationId xmlns:a16="http://schemas.microsoft.com/office/drawing/2014/main" id="{5C5F2B86-225B-01C3-E6D4-FC9497B9F380}"/>
              </a:ext>
            </a:extLst>
          </p:cNvPr>
          <p:cNvSpPr txBox="1"/>
          <p:nvPr/>
        </p:nvSpPr>
        <p:spPr>
          <a:xfrm>
            <a:off x="1615440" y="9895279"/>
            <a:ext cx="16672560" cy="307777"/>
          </a:xfrm>
          <a:prstGeom prst="rect">
            <a:avLst/>
          </a:prstGeom>
          <a:noFill/>
        </p:spPr>
        <p:txBody>
          <a:bodyPr wrap="square">
            <a:spAutoFit/>
          </a:bodyPr>
          <a:lstStyle/>
          <a:p>
            <a:pPr algn="r"/>
            <a:r>
              <a:rPr lang="it-IT" dirty="0"/>
              <a:t>Source: Gray, Jonathan, Liliana </a:t>
            </a:r>
            <a:r>
              <a:rPr lang="it-IT" dirty="0" err="1"/>
              <a:t>Bounegru</a:t>
            </a:r>
            <a:r>
              <a:rPr lang="it-IT" dirty="0"/>
              <a:t>, and Tommaso Venturini. 2020. “‘Fake News’ </a:t>
            </a:r>
            <a:r>
              <a:rPr lang="it-IT" dirty="0" err="1"/>
              <a:t>as</a:t>
            </a:r>
            <a:r>
              <a:rPr lang="it-IT" dirty="0"/>
              <a:t> </a:t>
            </a:r>
            <a:r>
              <a:rPr lang="it-IT" dirty="0" err="1"/>
              <a:t>Infrastructural</a:t>
            </a:r>
            <a:r>
              <a:rPr lang="it-IT" dirty="0"/>
              <a:t> </a:t>
            </a:r>
            <a:r>
              <a:rPr lang="it-IT" dirty="0" err="1"/>
              <a:t>Uncanny</a:t>
            </a:r>
            <a:r>
              <a:rPr lang="it-IT" dirty="0"/>
              <a:t>.” </a:t>
            </a:r>
            <a:r>
              <a:rPr lang="it-IT" i="1" dirty="0"/>
              <a:t>New Media &amp; Society </a:t>
            </a:r>
            <a:r>
              <a:rPr lang="it-IT" dirty="0"/>
              <a:t>22 (2): 317–41. https://doi.org/10.1177/1461444819856912.</a:t>
            </a:r>
            <a:endParaRPr lang="en-US" dirty="0"/>
          </a:p>
        </p:txBody>
      </p:sp>
    </p:spTree>
    <p:extLst>
      <p:ext uri="{BB962C8B-B14F-4D97-AF65-F5344CB8AC3E}">
        <p14:creationId xmlns:p14="http://schemas.microsoft.com/office/powerpoint/2010/main" val="1972296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3C42E-ABC2-F80A-1672-5A5196B46575}"/>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F00AD5C8-ADC6-026A-D3C9-57F8382D4499}"/>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BCDB2A61-2143-1762-7AC6-359290E70540}"/>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923E1FE4-1A4B-A424-7EEA-40F86ACB7A4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D37818F-9DCD-B07D-F31C-DBB12BF8153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EFDC923-2399-AD04-F99A-517DAB512E6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1DD50DF-AD1E-5339-A4B4-1E4DC3FABB5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482835-F865-4002-908D-557829675E7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637FA5D-D37D-DB7C-57EC-0206532423B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CB02798-2E29-A1CB-A7CA-B85B47B54D7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A446760-B22E-2593-D514-E676EAF3433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9EF662E-F214-8914-1484-B53C46A68502}"/>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E7AD11D3-78A4-DB6F-07A3-CFD262A832E5}"/>
              </a:ext>
            </a:extLst>
          </p:cNvPr>
          <p:cNvSpPr txBox="1"/>
          <p:nvPr/>
        </p:nvSpPr>
        <p:spPr>
          <a:xfrm>
            <a:off x="9144000" y="9930784"/>
            <a:ext cx="9144000" cy="307777"/>
          </a:xfrm>
          <a:prstGeom prst="rect">
            <a:avLst/>
          </a:prstGeom>
          <a:noFill/>
        </p:spPr>
        <p:txBody>
          <a:bodyPr wrap="square">
            <a:spAutoFit/>
          </a:bodyPr>
          <a:lstStyle/>
          <a:p>
            <a:pPr algn="r"/>
            <a:r>
              <a:rPr lang="en-US" dirty="0"/>
              <a:t>Source: https://ec.europa.eu/eurostat/web/products-eurostat-news/w/edn-20250715-1</a:t>
            </a:r>
          </a:p>
        </p:txBody>
      </p:sp>
      <p:pic>
        <p:nvPicPr>
          <p:cNvPr id="15" name="Immagine 14" descr="Immagine che contiene testo, schermata, linea, Diagramma&#10;&#10;Il contenuto generato dall'IA potrebbe non essere corretto.">
            <a:extLst>
              <a:ext uri="{FF2B5EF4-FFF2-40B4-BE49-F238E27FC236}">
                <a16:creationId xmlns:a16="http://schemas.microsoft.com/office/drawing/2014/main" id="{AD13FD09-9E57-BE88-AF6D-2EE4951CAD15}"/>
              </a:ext>
            </a:extLst>
          </p:cNvPr>
          <p:cNvPicPr>
            <a:picLocks noChangeAspect="1"/>
          </p:cNvPicPr>
          <p:nvPr/>
        </p:nvPicPr>
        <p:blipFill>
          <a:blip r:embed="rId3"/>
          <a:stretch>
            <a:fillRect/>
          </a:stretch>
        </p:blipFill>
        <p:spPr>
          <a:xfrm>
            <a:off x="2533650" y="2011937"/>
            <a:ext cx="14077950" cy="7918847"/>
          </a:xfrm>
          <a:prstGeom prst="rect">
            <a:avLst/>
          </a:prstGeom>
        </p:spPr>
      </p:pic>
    </p:spTree>
    <p:extLst>
      <p:ext uri="{BB962C8B-B14F-4D97-AF65-F5344CB8AC3E}">
        <p14:creationId xmlns:p14="http://schemas.microsoft.com/office/powerpoint/2010/main" val="22730105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2C685-37B1-A527-06EE-CEA78E4CDCE2}"/>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93998E6-5051-C049-0EA7-D8E740B9A833}"/>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Ecosystem approach to disinformation</a:t>
            </a:r>
          </a:p>
        </p:txBody>
      </p:sp>
      <p:sp>
        <p:nvSpPr>
          <p:cNvPr id="4" name="Google Shape;118;p2">
            <a:extLst>
              <a:ext uri="{FF2B5EF4-FFF2-40B4-BE49-F238E27FC236}">
                <a16:creationId xmlns:a16="http://schemas.microsoft.com/office/drawing/2014/main" id="{E108CB9C-EB12-AD45-3A62-FAC45ABCD4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FCC6C77-2CA5-9173-94D8-2B2324CB9F8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D20375A6-B2DA-1BDE-C967-9FE7A498695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7708D2-797F-3FBE-30B5-82228F0187F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AE8ECD3-F8E6-421F-61C1-0C9F7DF0A6B2}"/>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51E8572-96F6-3527-3D37-B754D5648C3D}"/>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30B49411-7CDB-03F6-C6E2-5F39B5D14BE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186FFE64-5B6F-4B52-5D40-339A2C08385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68A511C5-2092-BA8B-AF88-5758A43B68E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469EA86-409B-AB15-0786-84C68A4B089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pic>
        <p:nvPicPr>
          <p:cNvPr id="17" name="Immagine 16">
            <a:extLst>
              <a:ext uri="{FF2B5EF4-FFF2-40B4-BE49-F238E27FC236}">
                <a16:creationId xmlns:a16="http://schemas.microsoft.com/office/drawing/2014/main" id="{CD8A7A6B-D634-0970-81C7-4A540349A436}"/>
              </a:ext>
            </a:extLst>
          </p:cNvPr>
          <p:cNvPicPr>
            <a:picLocks noChangeAspect="1"/>
          </p:cNvPicPr>
          <p:nvPr/>
        </p:nvPicPr>
        <p:blipFill>
          <a:blip r:embed="rId4"/>
          <a:srcRect t="10737"/>
          <a:stretch>
            <a:fillRect/>
          </a:stretch>
        </p:blipFill>
        <p:spPr>
          <a:xfrm>
            <a:off x="4304624" y="2072640"/>
            <a:ext cx="9678751" cy="6981418"/>
          </a:xfrm>
          <a:prstGeom prst="rect">
            <a:avLst/>
          </a:prstGeom>
        </p:spPr>
      </p:pic>
      <p:sp>
        <p:nvSpPr>
          <p:cNvPr id="19" name="CasellaDiTesto 18">
            <a:extLst>
              <a:ext uri="{FF2B5EF4-FFF2-40B4-BE49-F238E27FC236}">
                <a16:creationId xmlns:a16="http://schemas.microsoft.com/office/drawing/2014/main" id="{E218C5B9-7752-6A35-83BA-62FF0A7163E8}"/>
              </a:ext>
            </a:extLst>
          </p:cNvPr>
          <p:cNvSpPr txBox="1"/>
          <p:nvPr/>
        </p:nvSpPr>
        <p:spPr>
          <a:xfrm>
            <a:off x="5759338" y="9907521"/>
            <a:ext cx="12528662" cy="307777"/>
          </a:xfrm>
          <a:prstGeom prst="rect">
            <a:avLst/>
          </a:prstGeom>
          <a:noFill/>
        </p:spPr>
        <p:txBody>
          <a:bodyPr wrap="square">
            <a:spAutoFit/>
          </a:bodyPr>
          <a:lstStyle/>
          <a:p>
            <a:pPr algn="r"/>
            <a:r>
              <a:rPr lang="en-US" dirty="0"/>
              <a:t>Source: “</a:t>
            </a:r>
            <a:r>
              <a:rPr lang="en-US" b="1" dirty="0"/>
              <a:t>Disinformation: sources, spread and impact, UK Parliament Post, </a:t>
            </a:r>
            <a:r>
              <a:rPr lang="en-US" dirty="0"/>
              <a:t>	https://post.parliament.uk/research-briefings/post-pn-0719/</a:t>
            </a:r>
          </a:p>
        </p:txBody>
      </p:sp>
    </p:spTree>
    <p:extLst>
      <p:ext uri="{BB962C8B-B14F-4D97-AF65-F5344CB8AC3E}">
        <p14:creationId xmlns:p14="http://schemas.microsoft.com/office/powerpoint/2010/main" val="1745295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F988F5-65A1-6B2D-9E5A-A69F44584A0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D5C7C32-0FC3-064D-9A7D-8A81EF3869B2}"/>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Ecosystem approach to disinformation</a:t>
            </a:r>
          </a:p>
        </p:txBody>
      </p:sp>
      <p:sp>
        <p:nvSpPr>
          <p:cNvPr id="4" name="Google Shape;118;p2">
            <a:extLst>
              <a:ext uri="{FF2B5EF4-FFF2-40B4-BE49-F238E27FC236}">
                <a16:creationId xmlns:a16="http://schemas.microsoft.com/office/drawing/2014/main" id="{F6E332C7-C7EF-1A90-974F-6190C8D00EB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5914E92-30FD-B2C6-5C10-D84628253189}"/>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F76B960-F21D-056A-30F4-DF59ABF833D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6B5985FB-9361-6D11-20FB-4800C8A4174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356BDDCB-CE10-9B88-8449-E486404E3B8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FA0D18D1-C937-8091-D5DE-EB5C8E93E64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AC57769-34C3-53D7-9578-06D592097F7D}"/>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9B63E3A6-FE37-6939-7D39-5996E66E259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FAE52C5-AF84-AA7C-D1AB-42D5E9C9A8F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10505B9-6AD2-C9EC-581C-6E69EDB3202E}"/>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FF2EBF0C-6F70-62BB-6AEB-2B74A39047F0}"/>
              </a:ext>
            </a:extLst>
          </p:cNvPr>
          <p:cNvSpPr>
            <a:spLocks noGrp="1"/>
          </p:cNvSpPr>
          <p:nvPr>
            <p:ph type="subTitle" idx="1"/>
          </p:nvPr>
        </p:nvSpPr>
        <p:spPr>
          <a:xfrm>
            <a:off x="1200064" y="2245179"/>
            <a:ext cx="931292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Moreover, we need to consider that disinformation:</a:t>
            </a:r>
          </a:p>
          <a:p>
            <a:pPr marL="482600" indent="-457200" algn="l">
              <a:lnSpc>
                <a:spcPct val="170000"/>
              </a:lnSpc>
              <a:buFontTx/>
              <a:buChar char="-"/>
            </a:pPr>
            <a:r>
              <a:rPr lang="en-US" dirty="0">
                <a:solidFill>
                  <a:schemeClr val="tx1"/>
                </a:solidFill>
                <a:latin typeface="Bricolage Grotesque" panose="020B0604020202020204" charset="0"/>
              </a:rPr>
              <a:t>circulates across various media and infrastructures. </a:t>
            </a:r>
          </a:p>
          <a:p>
            <a:pPr marL="482600" indent="-457200" algn="l">
              <a:lnSpc>
                <a:spcPct val="170000"/>
              </a:lnSpc>
              <a:buFontTx/>
              <a:buChar char="-"/>
            </a:pPr>
            <a:r>
              <a:rPr lang="en-US" dirty="0">
                <a:solidFill>
                  <a:schemeClr val="tx1"/>
                </a:solidFill>
                <a:latin typeface="Bricolage Grotesque" panose="020B0604020202020204" charset="0"/>
              </a:rPr>
              <a:t>can be of various types, which are created for different reasons</a:t>
            </a:r>
          </a:p>
          <a:p>
            <a:pPr marL="939800" lvl="1" indent="-457200" algn="l">
              <a:lnSpc>
                <a:spcPct val="170000"/>
              </a:lnSpc>
              <a:buFontTx/>
              <a:buChar char="-"/>
            </a:pPr>
            <a:r>
              <a:rPr lang="en-US" sz="3200" dirty="0">
                <a:solidFill>
                  <a:schemeClr val="tx1"/>
                </a:solidFill>
                <a:latin typeface="Bricolage Grotesque" panose="020B0604020202020204" charset="0"/>
              </a:rPr>
              <a:t>the same content can circulate interpreted by a certain community as a satire and by another as propaganda.</a:t>
            </a:r>
          </a:p>
          <a:p>
            <a:pPr marL="482600" indent="-457200" algn="l">
              <a:lnSpc>
                <a:spcPct val="170000"/>
              </a:lnSpc>
              <a:buFontTx/>
              <a:buChar char="-"/>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C86411C6-BF88-EE9F-672C-18BC33DF721D}"/>
              </a:ext>
            </a:extLst>
          </p:cNvPr>
          <p:cNvPicPr>
            <a:picLocks noChangeAspect="1"/>
          </p:cNvPicPr>
          <p:nvPr/>
        </p:nvPicPr>
        <p:blipFill>
          <a:blip r:embed="rId4"/>
          <a:srcRect t="10737"/>
          <a:stretch>
            <a:fillRect/>
          </a:stretch>
        </p:blipFill>
        <p:spPr>
          <a:xfrm>
            <a:off x="10512988" y="1603082"/>
            <a:ext cx="5902669" cy="4257677"/>
          </a:xfrm>
          <a:prstGeom prst="rect">
            <a:avLst/>
          </a:prstGeom>
        </p:spPr>
      </p:pic>
      <p:sp>
        <p:nvSpPr>
          <p:cNvPr id="19" name="CasellaDiTesto 18">
            <a:extLst>
              <a:ext uri="{FF2B5EF4-FFF2-40B4-BE49-F238E27FC236}">
                <a16:creationId xmlns:a16="http://schemas.microsoft.com/office/drawing/2014/main" id="{3A26366E-9C90-2BBE-4FF9-7626022C3E3B}"/>
              </a:ext>
            </a:extLst>
          </p:cNvPr>
          <p:cNvSpPr txBox="1"/>
          <p:nvPr/>
        </p:nvSpPr>
        <p:spPr>
          <a:xfrm>
            <a:off x="4525505" y="9763780"/>
            <a:ext cx="13762495" cy="523220"/>
          </a:xfrm>
          <a:prstGeom prst="rect">
            <a:avLst/>
          </a:prstGeom>
          <a:noFill/>
        </p:spPr>
        <p:txBody>
          <a:bodyPr wrap="square">
            <a:spAutoFit/>
          </a:bodyPr>
          <a:lstStyle/>
          <a:p>
            <a:pPr algn="r"/>
            <a:r>
              <a:rPr lang="en-US" dirty="0"/>
              <a:t>See: “Information and Media Literacy Module”</a:t>
            </a:r>
          </a:p>
          <a:p>
            <a:pPr algn="r"/>
            <a:r>
              <a:rPr lang="en-US" dirty="0"/>
              <a:t>Source: Wardle, C. “Fake news. It’s complicated” (2017). </a:t>
            </a:r>
            <a:r>
              <a:rPr lang="en-US" i="1" dirty="0"/>
              <a:t>First Draft</a:t>
            </a:r>
            <a:r>
              <a:rPr lang="en-US" dirty="0"/>
              <a:t> (via </a:t>
            </a:r>
            <a:r>
              <a:rPr lang="en-US" i="1" dirty="0"/>
              <a:t>Medium</a:t>
            </a:r>
            <a:r>
              <a:rPr lang="en-US" dirty="0"/>
              <a:t>), https://medium.com/1st-draft/fake-news-its-complicated-d0f773766c79.</a:t>
            </a:r>
          </a:p>
        </p:txBody>
      </p:sp>
      <p:pic>
        <p:nvPicPr>
          <p:cNvPr id="21" name="Immagine 20">
            <a:extLst>
              <a:ext uri="{FF2B5EF4-FFF2-40B4-BE49-F238E27FC236}">
                <a16:creationId xmlns:a16="http://schemas.microsoft.com/office/drawing/2014/main" id="{C67E1E83-E8A9-7DB4-3A0E-E001E3DB191A}"/>
              </a:ext>
            </a:extLst>
          </p:cNvPr>
          <p:cNvPicPr>
            <a:picLocks noChangeAspect="1"/>
          </p:cNvPicPr>
          <p:nvPr/>
        </p:nvPicPr>
        <p:blipFill>
          <a:blip r:embed="rId5"/>
          <a:stretch>
            <a:fillRect/>
          </a:stretch>
        </p:blipFill>
        <p:spPr>
          <a:xfrm>
            <a:off x="10815434" y="6252054"/>
            <a:ext cx="6288856" cy="3511726"/>
          </a:xfrm>
          <a:prstGeom prst="rect">
            <a:avLst/>
          </a:prstGeom>
        </p:spPr>
      </p:pic>
    </p:spTree>
    <p:extLst>
      <p:ext uri="{BB962C8B-B14F-4D97-AF65-F5344CB8AC3E}">
        <p14:creationId xmlns:p14="http://schemas.microsoft.com/office/powerpoint/2010/main" val="7672406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BC170-4467-49DC-95FD-44D6E64476F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6100900-071A-B223-1449-FE2619E936D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Ecosystem approach to disinformation</a:t>
            </a:r>
          </a:p>
        </p:txBody>
      </p:sp>
      <p:sp>
        <p:nvSpPr>
          <p:cNvPr id="4" name="Google Shape;118;p2">
            <a:extLst>
              <a:ext uri="{FF2B5EF4-FFF2-40B4-BE49-F238E27FC236}">
                <a16:creationId xmlns:a16="http://schemas.microsoft.com/office/drawing/2014/main" id="{BD7F4043-67FF-A303-7AC1-3C8D0BD43C9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2F1B18DC-7F4F-C643-8E5A-A4D9675E905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0E41959-B330-34C9-D9CB-8A955C6A1B9F}"/>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DEC7DC4-C8C7-535B-D919-2F6868CD9B7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B6881567-F56C-FEE6-1560-D64F6388C4A4}"/>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D19F87AB-D6DD-353B-5461-7FBA8A7A147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80465FA-052B-162B-C379-F52675A08105}"/>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D5EA13D0-2F6E-BDEC-EF13-99DC6CB4AF42}"/>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4262A74-24E7-CA97-44B0-9B50AB8B5AD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5D1E153C-EF61-E4C9-FCCB-8430D68A3ED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37290B77-618F-5D12-C36E-1C9EBE8E048B}"/>
              </a:ext>
            </a:extLst>
          </p:cNvPr>
          <p:cNvSpPr>
            <a:spLocks noGrp="1"/>
          </p:cNvSpPr>
          <p:nvPr>
            <p:ph type="subTitle" idx="1"/>
          </p:nvPr>
        </p:nvSpPr>
        <p:spPr>
          <a:xfrm>
            <a:off x="692510" y="2250286"/>
            <a:ext cx="8935585"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Therefore, disinformation/misinformation circulates within a complex ecosystem of different: </a:t>
            </a:r>
          </a:p>
          <a:p>
            <a:pPr marL="482600" indent="-457200" algn="l">
              <a:lnSpc>
                <a:spcPct val="170000"/>
              </a:lnSpc>
              <a:buFontTx/>
              <a:buChar char="-"/>
            </a:pPr>
            <a:r>
              <a:rPr lang="en-US" dirty="0">
                <a:solidFill>
                  <a:schemeClr val="tx1"/>
                </a:solidFill>
                <a:latin typeface="Bricolage Grotesque" panose="020B0604020202020204" charset="0"/>
              </a:rPr>
              <a:t>media and communication infrastructures, </a:t>
            </a:r>
          </a:p>
          <a:p>
            <a:pPr marL="482600" indent="-457200" algn="l">
              <a:lnSpc>
                <a:spcPct val="170000"/>
              </a:lnSpc>
              <a:buFontTx/>
              <a:buChar char="-"/>
            </a:pPr>
            <a:r>
              <a:rPr lang="en-US" dirty="0">
                <a:solidFill>
                  <a:schemeClr val="tx1"/>
                </a:solidFill>
                <a:latin typeface="Bricolage Grotesque" panose="020B0604020202020204" charset="0"/>
              </a:rPr>
              <a:t>content configurations,</a:t>
            </a:r>
          </a:p>
          <a:p>
            <a:pPr marL="482600" indent="-457200" algn="l">
              <a:lnSpc>
                <a:spcPct val="170000"/>
              </a:lnSpc>
              <a:buFontTx/>
              <a:buChar char="-"/>
            </a:pPr>
            <a:r>
              <a:rPr lang="en-US" dirty="0">
                <a:solidFill>
                  <a:schemeClr val="tx1"/>
                </a:solidFill>
                <a:latin typeface="Bricolage Grotesque" panose="020B0604020202020204" charset="0"/>
              </a:rPr>
              <a:t>communities.</a:t>
            </a:r>
          </a:p>
          <a:p>
            <a:pPr marL="25400" indent="0" algn="l">
              <a:lnSpc>
                <a:spcPct val="170000"/>
              </a:lnSpc>
            </a:pPr>
            <a:r>
              <a:rPr lang="en-US" dirty="0">
                <a:solidFill>
                  <a:schemeClr val="tx1"/>
                </a:solidFill>
                <a:latin typeface="Bricolage Grotesque" panose="020B0604020202020204" charset="0"/>
              </a:rPr>
              <a:t>Hence, to combat it the course have different modules, some not directly related to information and media.</a:t>
            </a:r>
          </a:p>
        </p:txBody>
      </p:sp>
      <p:sp>
        <p:nvSpPr>
          <p:cNvPr id="14" name="Rettangolo con angoli arrotondati 13">
            <a:extLst>
              <a:ext uri="{FF2B5EF4-FFF2-40B4-BE49-F238E27FC236}">
                <a16:creationId xmlns:a16="http://schemas.microsoft.com/office/drawing/2014/main" id="{DA39A216-0AFE-3753-C7A1-E5A3C398CD0D}"/>
              </a:ext>
            </a:extLst>
          </p:cNvPr>
          <p:cNvSpPr/>
          <p:nvPr/>
        </p:nvSpPr>
        <p:spPr>
          <a:xfrm>
            <a:off x="947612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con angoli arrotondati 15">
            <a:extLst>
              <a:ext uri="{FF2B5EF4-FFF2-40B4-BE49-F238E27FC236}">
                <a16:creationId xmlns:a16="http://schemas.microsoft.com/office/drawing/2014/main" id="{271959FB-3534-002E-013F-0432E9D04993}"/>
              </a:ext>
            </a:extLst>
          </p:cNvPr>
          <p:cNvSpPr/>
          <p:nvPr/>
        </p:nvSpPr>
        <p:spPr>
          <a:xfrm>
            <a:off x="964409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a:extLst>
              <a:ext uri="{FF2B5EF4-FFF2-40B4-BE49-F238E27FC236}">
                <a16:creationId xmlns:a16="http://schemas.microsoft.com/office/drawing/2014/main" id="{E717AAE4-087A-683B-2F2A-3AED008DCB86}"/>
              </a:ext>
            </a:extLst>
          </p:cNvPr>
          <p:cNvSpPr txBox="1"/>
          <p:nvPr/>
        </p:nvSpPr>
        <p:spPr>
          <a:xfrm>
            <a:off x="9781084" y="2757403"/>
            <a:ext cx="2042686" cy="1015663"/>
          </a:xfrm>
          <a:prstGeom prst="rect">
            <a:avLst/>
          </a:prstGeom>
          <a:noFill/>
        </p:spPr>
        <p:txBody>
          <a:bodyPr wrap="square" rtlCol="0">
            <a:spAutoFit/>
          </a:bodyPr>
          <a:lstStyle/>
          <a:p>
            <a:pPr algn="ctr"/>
            <a:r>
              <a:rPr lang="it-IT" sz="2000" b="1" dirty="0">
                <a:solidFill>
                  <a:schemeClr val="bg1"/>
                </a:solidFill>
              </a:rPr>
              <a:t>INFORMATION AND MEDIA LITERACY</a:t>
            </a:r>
          </a:p>
        </p:txBody>
      </p:sp>
      <p:grpSp>
        <p:nvGrpSpPr>
          <p:cNvPr id="18" name="Gruppo 17">
            <a:extLst>
              <a:ext uri="{FF2B5EF4-FFF2-40B4-BE49-F238E27FC236}">
                <a16:creationId xmlns:a16="http://schemas.microsoft.com/office/drawing/2014/main" id="{6F603A98-FFC3-63FC-2CC7-A09F315B71DF}"/>
              </a:ext>
            </a:extLst>
          </p:cNvPr>
          <p:cNvGrpSpPr/>
          <p:nvPr/>
        </p:nvGrpSpPr>
        <p:grpSpPr>
          <a:xfrm>
            <a:off x="11565013" y="3411959"/>
            <a:ext cx="2160000" cy="1080000"/>
            <a:chOff x="9649415" y="2955847"/>
            <a:chExt cx="2160000" cy="1080000"/>
          </a:xfrm>
        </p:grpSpPr>
        <p:sp>
          <p:nvSpPr>
            <p:cNvPr id="20" name="Rettangolo con angoli arrotondati 19">
              <a:extLst>
                <a:ext uri="{FF2B5EF4-FFF2-40B4-BE49-F238E27FC236}">
                  <a16:creationId xmlns:a16="http://schemas.microsoft.com/office/drawing/2014/main" id="{AD86F834-684E-908A-71A6-4FD304682820}"/>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a:extLst>
                <a:ext uri="{FF2B5EF4-FFF2-40B4-BE49-F238E27FC236}">
                  <a16:creationId xmlns:a16="http://schemas.microsoft.com/office/drawing/2014/main" id="{01390AEE-71FF-38E8-2140-5A58723A0356}"/>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23" name="Gruppo 22">
            <a:extLst>
              <a:ext uri="{FF2B5EF4-FFF2-40B4-BE49-F238E27FC236}">
                <a16:creationId xmlns:a16="http://schemas.microsoft.com/office/drawing/2014/main" id="{62441A12-42A9-1201-8C08-EE049D9A33AC}"/>
              </a:ext>
            </a:extLst>
          </p:cNvPr>
          <p:cNvGrpSpPr/>
          <p:nvPr/>
        </p:nvGrpSpPr>
        <p:grpSpPr>
          <a:xfrm>
            <a:off x="12264820" y="4412145"/>
            <a:ext cx="720000" cy="540000"/>
            <a:chOff x="6573488" y="5029771"/>
            <a:chExt cx="2160000" cy="1080000"/>
          </a:xfrm>
        </p:grpSpPr>
        <p:sp>
          <p:nvSpPr>
            <p:cNvPr id="24" name="Rettangolo con angoli arrotondati 23">
              <a:extLst>
                <a:ext uri="{FF2B5EF4-FFF2-40B4-BE49-F238E27FC236}">
                  <a16:creationId xmlns:a16="http://schemas.microsoft.com/office/drawing/2014/main" id="{71B5A988-6D57-4B36-B7FC-8CF348C8BEB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CasellaDiTesto 24">
              <a:extLst>
                <a:ext uri="{FF2B5EF4-FFF2-40B4-BE49-F238E27FC236}">
                  <a16:creationId xmlns:a16="http://schemas.microsoft.com/office/drawing/2014/main" id="{BD0684E5-83B2-2903-C7E1-32D4A687D0D7}"/>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26" name="Gruppo 25">
            <a:extLst>
              <a:ext uri="{FF2B5EF4-FFF2-40B4-BE49-F238E27FC236}">
                <a16:creationId xmlns:a16="http://schemas.microsoft.com/office/drawing/2014/main" id="{962021B1-E460-1378-3641-7304656D57C8}"/>
              </a:ext>
            </a:extLst>
          </p:cNvPr>
          <p:cNvGrpSpPr/>
          <p:nvPr/>
        </p:nvGrpSpPr>
        <p:grpSpPr>
          <a:xfrm>
            <a:off x="10295959" y="3760860"/>
            <a:ext cx="720000" cy="540000"/>
            <a:chOff x="6573488" y="5029771"/>
            <a:chExt cx="2160000" cy="1080000"/>
          </a:xfrm>
        </p:grpSpPr>
        <p:sp>
          <p:nvSpPr>
            <p:cNvPr id="27" name="Rettangolo con angoli arrotondati 26">
              <a:extLst>
                <a:ext uri="{FF2B5EF4-FFF2-40B4-BE49-F238E27FC236}">
                  <a16:creationId xmlns:a16="http://schemas.microsoft.com/office/drawing/2014/main" id="{F3C89A75-DDD9-F19E-18B8-8C5F3D8C8B83}"/>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a:extLst>
                <a:ext uri="{FF2B5EF4-FFF2-40B4-BE49-F238E27FC236}">
                  <a16:creationId xmlns:a16="http://schemas.microsoft.com/office/drawing/2014/main" id="{7023ACA0-87F4-A554-A239-C8487A304C2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29" name="Rettangolo con angoli arrotondati 28">
            <a:extLst>
              <a:ext uri="{FF2B5EF4-FFF2-40B4-BE49-F238E27FC236}">
                <a16:creationId xmlns:a16="http://schemas.microsoft.com/office/drawing/2014/main" id="{D1A8612F-2615-0A90-D1BE-61A2B6E593B0}"/>
              </a:ext>
            </a:extLst>
          </p:cNvPr>
          <p:cNvSpPr/>
          <p:nvPr/>
        </p:nvSpPr>
        <p:spPr>
          <a:xfrm>
            <a:off x="13887457" y="2549504"/>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Rettangolo con angoli arrotondati 29">
            <a:extLst>
              <a:ext uri="{FF2B5EF4-FFF2-40B4-BE49-F238E27FC236}">
                <a16:creationId xmlns:a16="http://schemas.microsoft.com/office/drawing/2014/main" id="{DE9AAC2D-093E-8773-1474-1923D183413F}"/>
              </a:ext>
            </a:extLst>
          </p:cNvPr>
          <p:cNvSpPr/>
          <p:nvPr/>
        </p:nvSpPr>
        <p:spPr>
          <a:xfrm>
            <a:off x="14055424" y="2739394"/>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a:extLst>
              <a:ext uri="{FF2B5EF4-FFF2-40B4-BE49-F238E27FC236}">
                <a16:creationId xmlns:a16="http://schemas.microsoft.com/office/drawing/2014/main" id="{EA22D5A2-BE44-3E8B-1E30-806CDB096034}"/>
              </a:ext>
            </a:extLst>
          </p:cNvPr>
          <p:cNvSpPr txBox="1"/>
          <p:nvPr/>
        </p:nvSpPr>
        <p:spPr>
          <a:xfrm>
            <a:off x="13902417" y="2736069"/>
            <a:ext cx="2467627" cy="1118255"/>
          </a:xfrm>
          <a:prstGeom prst="rect">
            <a:avLst/>
          </a:prstGeom>
          <a:noFill/>
        </p:spPr>
        <p:txBody>
          <a:bodyPr wrap="square" rtlCol="0">
            <a:spAutoFit/>
          </a:bodyPr>
          <a:lstStyle/>
          <a:p>
            <a:pPr algn="ctr">
              <a:lnSpc>
                <a:spcPts val="2000"/>
              </a:lnSpc>
            </a:pPr>
            <a:r>
              <a:rPr lang="it-IT" sz="2000" b="1" dirty="0">
                <a:solidFill>
                  <a:schemeClr val="bg1"/>
                </a:solidFill>
              </a:rPr>
              <a:t>HANDLING AI &amp;</a:t>
            </a:r>
          </a:p>
          <a:p>
            <a:pPr algn="ctr">
              <a:lnSpc>
                <a:spcPts val="2000"/>
              </a:lnSpc>
            </a:pPr>
            <a:r>
              <a:rPr lang="it-IT" sz="2000" b="1" dirty="0">
                <a:solidFill>
                  <a:schemeClr val="bg1"/>
                </a:solidFill>
              </a:rPr>
              <a:t>CYBERSECURITY </a:t>
            </a:r>
            <a:br>
              <a:rPr lang="it-IT" sz="2000" b="1" dirty="0">
                <a:solidFill>
                  <a:schemeClr val="bg1"/>
                </a:solidFill>
              </a:rPr>
            </a:br>
            <a:r>
              <a:rPr lang="it-IT" sz="2000" b="1" dirty="0">
                <a:solidFill>
                  <a:schemeClr val="bg1"/>
                </a:solidFill>
              </a:rPr>
              <a:t>IN UNCERTAIN TIMES</a:t>
            </a:r>
          </a:p>
        </p:txBody>
      </p:sp>
      <p:grpSp>
        <p:nvGrpSpPr>
          <p:cNvPr id="32" name="Gruppo 31">
            <a:extLst>
              <a:ext uri="{FF2B5EF4-FFF2-40B4-BE49-F238E27FC236}">
                <a16:creationId xmlns:a16="http://schemas.microsoft.com/office/drawing/2014/main" id="{A01A3583-F6C5-8DA8-13FB-12E3A2BCB796}"/>
              </a:ext>
            </a:extLst>
          </p:cNvPr>
          <p:cNvGrpSpPr/>
          <p:nvPr/>
        </p:nvGrpSpPr>
        <p:grpSpPr>
          <a:xfrm>
            <a:off x="15976343" y="3387238"/>
            <a:ext cx="2160000" cy="1104721"/>
            <a:chOff x="9649415" y="2931126"/>
            <a:chExt cx="2160000" cy="1104721"/>
          </a:xfrm>
        </p:grpSpPr>
        <p:sp>
          <p:nvSpPr>
            <p:cNvPr id="33" name="Rettangolo con angoli arrotondati 32">
              <a:extLst>
                <a:ext uri="{FF2B5EF4-FFF2-40B4-BE49-F238E27FC236}">
                  <a16:creationId xmlns:a16="http://schemas.microsoft.com/office/drawing/2014/main" id="{4FD55E0B-88D3-EC5B-0149-182485FE2E1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CasellaDiTesto 33">
              <a:extLst>
                <a:ext uri="{FF2B5EF4-FFF2-40B4-BE49-F238E27FC236}">
                  <a16:creationId xmlns:a16="http://schemas.microsoft.com/office/drawing/2014/main" id="{C446F184-D48E-7737-3521-0D0809A07546}"/>
                </a:ext>
              </a:extLst>
            </p:cNvPr>
            <p:cNvSpPr txBox="1"/>
            <p:nvPr/>
          </p:nvSpPr>
          <p:spPr>
            <a:xfrm>
              <a:off x="9740855" y="2931126"/>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35" name="Gruppo 34">
            <a:extLst>
              <a:ext uri="{FF2B5EF4-FFF2-40B4-BE49-F238E27FC236}">
                <a16:creationId xmlns:a16="http://schemas.microsoft.com/office/drawing/2014/main" id="{82DE6507-2F36-93B6-ED58-B87614AEE209}"/>
              </a:ext>
            </a:extLst>
          </p:cNvPr>
          <p:cNvGrpSpPr/>
          <p:nvPr/>
        </p:nvGrpSpPr>
        <p:grpSpPr>
          <a:xfrm>
            <a:off x="16660652" y="4364974"/>
            <a:ext cx="720000" cy="540000"/>
            <a:chOff x="6573488" y="5029771"/>
            <a:chExt cx="2160000" cy="1080000"/>
          </a:xfrm>
        </p:grpSpPr>
        <p:sp>
          <p:nvSpPr>
            <p:cNvPr id="36" name="Rettangolo con angoli arrotondati 35">
              <a:extLst>
                <a:ext uri="{FF2B5EF4-FFF2-40B4-BE49-F238E27FC236}">
                  <a16:creationId xmlns:a16="http://schemas.microsoft.com/office/drawing/2014/main" id="{B5754787-730C-7B69-C2DC-20E08C378132}"/>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CasellaDiTesto 36">
              <a:extLst>
                <a:ext uri="{FF2B5EF4-FFF2-40B4-BE49-F238E27FC236}">
                  <a16:creationId xmlns:a16="http://schemas.microsoft.com/office/drawing/2014/main" id="{8A6027B7-1A4D-C23B-CE65-8C01A363D90C}"/>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38" name="Gruppo 37">
            <a:extLst>
              <a:ext uri="{FF2B5EF4-FFF2-40B4-BE49-F238E27FC236}">
                <a16:creationId xmlns:a16="http://schemas.microsoft.com/office/drawing/2014/main" id="{EC31F4BF-F4DC-799A-6519-D8E05FBE2DC2}"/>
              </a:ext>
            </a:extLst>
          </p:cNvPr>
          <p:cNvGrpSpPr/>
          <p:nvPr/>
        </p:nvGrpSpPr>
        <p:grpSpPr>
          <a:xfrm>
            <a:off x="14792528" y="3781075"/>
            <a:ext cx="720000" cy="540000"/>
            <a:chOff x="6573488" y="5029771"/>
            <a:chExt cx="2160000" cy="1080000"/>
          </a:xfrm>
        </p:grpSpPr>
        <p:sp>
          <p:nvSpPr>
            <p:cNvPr id="39" name="Rettangolo con angoli arrotondati 38">
              <a:extLst>
                <a:ext uri="{FF2B5EF4-FFF2-40B4-BE49-F238E27FC236}">
                  <a16:creationId xmlns:a16="http://schemas.microsoft.com/office/drawing/2014/main" id="{1BE2A01C-AEDF-CFA1-F6AB-996763057B1A}"/>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a:extLst>
                <a:ext uri="{FF2B5EF4-FFF2-40B4-BE49-F238E27FC236}">
                  <a16:creationId xmlns:a16="http://schemas.microsoft.com/office/drawing/2014/main" id="{400EBF2F-5C52-771D-C550-D7592A7CC5A0}"/>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4h</a:t>
              </a:r>
            </a:p>
          </p:txBody>
        </p:sp>
      </p:grpSp>
      <p:sp>
        <p:nvSpPr>
          <p:cNvPr id="56" name="Rettangolo con angoli arrotondati 55">
            <a:extLst>
              <a:ext uri="{FF2B5EF4-FFF2-40B4-BE49-F238E27FC236}">
                <a16:creationId xmlns:a16="http://schemas.microsoft.com/office/drawing/2014/main" id="{64D6BA6F-EC2D-4266-429F-2033B67E051D}"/>
              </a:ext>
            </a:extLst>
          </p:cNvPr>
          <p:cNvSpPr/>
          <p:nvPr/>
        </p:nvSpPr>
        <p:spPr>
          <a:xfrm>
            <a:off x="11253014" y="7236300"/>
            <a:ext cx="4320000" cy="2700000"/>
          </a:xfrm>
          <a:prstGeom prst="round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Rettangolo con angoli arrotondati 56">
            <a:extLst>
              <a:ext uri="{FF2B5EF4-FFF2-40B4-BE49-F238E27FC236}">
                <a16:creationId xmlns:a16="http://schemas.microsoft.com/office/drawing/2014/main" id="{6F4943F2-75C9-01B7-5E3E-AAC3D31CEC33}"/>
              </a:ext>
            </a:extLst>
          </p:cNvPr>
          <p:cNvSpPr/>
          <p:nvPr/>
        </p:nvSpPr>
        <p:spPr>
          <a:xfrm>
            <a:off x="12358241" y="7311890"/>
            <a:ext cx="2160000" cy="1080000"/>
          </a:xfrm>
          <a:prstGeom prst="roundRect">
            <a:avLst/>
          </a:prstGeom>
          <a:solidFill>
            <a:srgbClr val="4BA69D"/>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8" name="CasellaDiTesto 57">
            <a:extLst>
              <a:ext uri="{FF2B5EF4-FFF2-40B4-BE49-F238E27FC236}">
                <a16:creationId xmlns:a16="http://schemas.microsoft.com/office/drawing/2014/main" id="{418BAD72-C8D5-CEEF-2773-17839EC32816}"/>
              </a:ext>
            </a:extLst>
          </p:cNvPr>
          <p:cNvSpPr txBox="1"/>
          <p:nvPr/>
        </p:nvSpPr>
        <p:spPr>
          <a:xfrm>
            <a:off x="12495231" y="7238459"/>
            <a:ext cx="2042686" cy="707886"/>
          </a:xfrm>
          <a:prstGeom prst="rect">
            <a:avLst/>
          </a:prstGeom>
          <a:noFill/>
        </p:spPr>
        <p:txBody>
          <a:bodyPr wrap="square" rtlCol="0">
            <a:spAutoFit/>
          </a:bodyPr>
          <a:lstStyle/>
          <a:p>
            <a:pPr algn="ctr"/>
            <a:r>
              <a:rPr lang="it-IT" sz="2000" b="1" dirty="0">
                <a:solidFill>
                  <a:schemeClr val="bg1"/>
                </a:solidFill>
              </a:rPr>
              <a:t>RESILIENCE BUILDING</a:t>
            </a:r>
          </a:p>
        </p:txBody>
      </p:sp>
      <p:grpSp>
        <p:nvGrpSpPr>
          <p:cNvPr id="59" name="Gruppo 58">
            <a:extLst>
              <a:ext uri="{FF2B5EF4-FFF2-40B4-BE49-F238E27FC236}">
                <a16:creationId xmlns:a16="http://schemas.microsoft.com/office/drawing/2014/main" id="{C7A4391A-DD13-3182-F9AE-4A87BFA503FD}"/>
              </a:ext>
            </a:extLst>
          </p:cNvPr>
          <p:cNvGrpSpPr/>
          <p:nvPr/>
        </p:nvGrpSpPr>
        <p:grpSpPr>
          <a:xfrm>
            <a:off x="13401584" y="8384970"/>
            <a:ext cx="2160000" cy="1080000"/>
            <a:chOff x="9649415" y="2955847"/>
            <a:chExt cx="2160000" cy="1080000"/>
          </a:xfrm>
        </p:grpSpPr>
        <p:sp>
          <p:nvSpPr>
            <p:cNvPr id="60" name="Rettangolo con angoli arrotondati 59">
              <a:extLst>
                <a:ext uri="{FF2B5EF4-FFF2-40B4-BE49-F238E27FC236}">
                  <a16:creationId xmlns:a16="http://schemas.microsoft.com/office/drawing/2014/main" id="{7CB06B4E-3ADC-3462-A133-FFA5D5B45C3B}"/>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1" name="CasellaDiTesto 60">
              <a:extLst>
                <a:ext uri="{FF2B5EF4-FFF2-40B4-BE49-F238E27FC236}">
                  <a16:creationId xmlns:a16="http://schemas.microsoft.com/office/drawing/2014/main" id="{5ADCA007-4C53-AFA7-9F18-D355B3B54117}"/>
                </a:ext>
              </a:extLst>
            </p:cNvPr>
            <p:cNvSpPr txBox="1"/>
            <p:nvPr/>
          </p:nvSpPr>
          <p:spPr>
            <a:xfrm>
              <a:off x="9740855" y="2969871"/>
              <a:ext cx="1942965" cy="1015663"/>
            </a:xfrm>
            <a:prstGeom prst="rect">
              <a:avLst/>
            </a:prstGeom>
            <a:noFill/>
          </p:spPr>
          <p:txBody>
            <a:bodyPr wrap="square" rtlCol="0">
              <a:spAutoFit/>
            </a:bodyPr>
            <a:lstStyle/>
            <a:p>
              <a:pPr algn="ctr"/>
              <a:r>
                <a:rPr lang="it-IT" sz="2000" b="1" dirty="0">
                  <a:solidFill>
                    <a:schemeClr val="bg1"/>
                  </a:solidFill>
                </a:rPr>
                <a:t>WHEN THINGS GO WRONG</a:t>
              </a:r>
            </a:p>
          </p:txBody>
        </p:sp>
      </p:grpSp>
      <p:grpSp>
        <p:nvGrpSpPr>
          <p:cNvPr id="62" name="Gruppo 61">
            <a:extLst>
              <a:ext uri="{FF2B5EF4-FFF2-40B4-BE49-F238E27FC236}">
                <a16:creationId xmlns:a16="http://schemas.microsoft.com/office/drawing/2014/main" id="{D64CFD1B-4BB5-0FC1-C24D-96D64D8B729A}"/>
              </a:ext>
            </a:extLst>
          </p:cNvPr>
          <p:cNvGrpSpPr/>
          <p:nvPr/>
        </p:nvGrpSpPr>
        <p:grpSpPr>
          <a:xfrm>
            <a:off x="14121584" y="9316206"/>
            <a:ext cx="720000" cy="540000"/>
            <a:chOff x="6573488" y="5029771"/>
            <a:chExt cx="2160000" cy="1080000"/>
          </a:xfrm>
        </p:grpSpPr>
        <p:sp>
          <p:nvSpPr>
            <p:cNvPr id="63" name="Rettangolo con angoli arrotondati 62">
              <a:extLst>
                <a:ext uri="{FF2B5EF4-FFF2-40B4-BE49-F238E27FC236}">
                  <a16:creationId xmlns:a16="http://schemas.microsoft.com/office/drawing/2014/main" id="{66B1E8F3-4B51-43D3-F0E0-0D5AA54B04A9}"/>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4" name="CasellaDiTesto 63">
              <a:extLst>
                <a:ext uri="{FF2B5EF4-FFF2-40B4-BE49-F238E27FC236}">
                  <a16:creationId xmlns:a16="http://schemas.microsoft.com/office/drawing/2014/main" id="{B3FC89D0-8328-7920-2FFE-FCC2BDD4EF26}"/>
                </a:ext>
              </a:extLst>
            </p:cNvPr>
            <p:cNvSpPr txBox="1"/>
            <p:nvPr/>
          </p:nvSpPr>
          <p:spPr>
            <a:xfrm>
              <a:off x="6803573" y="5201201"/>
              <a:ext cx="1725930" cy="738664"/>
            </a:xfrm>
            <a:prstGeom prst="rect">
              <a:avLst/>
            </a:prstGeom>
            <a:noFill/>
          </p:spPr>
          <p:txBody>
            <a:bodyPr wrap="square" rtlCol="0">
              <a:spAutoFit/>
            </a:bodyPr>
            <a:lstStyle/>
            <a:p>
              <a:pPr algn="ctr"/>
              <a:r>
                <a:rPr lang="it-IT" b="1" dirty="0">
                  <a:solidFill>
                    <a:schemeClr val="bg1"/>
                  </a:solidFill>
                </a:rPr>
                <a:t>1h</a:t>
              </a:r>
            </a:p>
          </p:txBody>
        </p:sp>
      </p:grpSp>
      <p:grpSp>
        <p:nvGrpSpPr>
          <p:cNvPr id="65" name="Gruppo 64">
            <a:extLst>
              <a:ext uri="{FF2B5EF4-FFF2-40B4-BE49-F238E27FC236}">
                <a16:creationId xmlns:a16="http://schemas.microsoft.com/office/drawing/2014/main" id="{EE7255DC-E8A6-92CC-7D19-4EC4BC3E9AE2}"/>
              </a:ext>
            </a:extLst>
          </p:cNvPr>
          <p:cNvGrpSpPr/>
          <p:nvPr/>
        </p:nvGrpSpPr>
        <p:grpSpPr>
          <a:xfrm>
            <a:off x="11114922" y="8356426"/>
            <a:ext cx="2473900" cy="1080000"/>
            <a:chOff x="9492465" y="2955847"/>
            <a:chExt cx="2473900" cy="1080000"/>
          </a:xfrm>
        </p:grpSpPr>
        <p:sp>
          <p:nvSpPr>
            <p:cNvPr id="66" name="Rettangolo con angoli arrotondati 65">
              <a:extLst>
                <a:ext uri="{FF2B5EF4-FFF2-40B4-BE49-F238E27FC236}">
                  <a16:creationId xmlns:a16="http://schemas.microsoft.com/office/drawing/2014/main" id="{AD896F2F-4103-9101-4001-C3614AFA3BF4}"/>
                </a:ext>
              </a:extLst>
            </p:cNvPr>
            <p:cNvSpPr/>
            <p:nvPr/>
          </p:nvSpPr>
          <p:spPr>
            <a:xfrm>
              <a:off x="9649415" y="2955847"/>
              <a:ext cx="2160000" cy="1080000"/>
            </a:xfrm>
            <a:prstGeom prst="roundRect">
              <a:avLst/>
            </a:prstGeom>
            <a:solidFill>
              <a:srgbClr val="DE68A5"/>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7" name="CasellaDiTesto 66">
              <a:extLst>
                <a:ext uri="{FF2B5EF4-FFF2-40B4-BE49-F238E27FC236}">
                  <a16:creationId xmlns:a16="http://schemas.microsoft.com/office/drawing/2014/main" id="{D16806E8-5392-D75D-E476-997EB83F0009}"/>
                </a:ext>
              </a:extLst>
            </p:cNvPr>
            <p:cNvSpPr txBox="1"/>
            <p:nvPr/>
          </p:nvSpPr>
          <p:spPr>
            <a:xfrm>
              <a:off x="9492465" y="2981989"/>
              <a:ext cx="2473900" cy="1015663"/>
            </a:xfrm>
            <a:prstGeom prst="rect">
              <a:avLst/>
            </a:prstGeom>
            <a:noFill/>
          </p:spPr>
          <p:txBody>
            <a:bodyPr wrap="square" rtlCol="0">
              <a:spAutoFit/>
            </a:bodyPr>
            <a:lstStyle/>
            <a:p>
              <a:pPr algn="ctr"/>
              <a:r>
                <a:rPr lang="it-IT" sz="2000" b="1" dirty="0">
                  <a:solidFill>
                    <a:schemeClr val="bg1"/>
                  </a:solidFill>
                </a:rPr>
                <a:t>ORGANIZATIO-NAL RESILIENCE BUILDING</a:t>
              </a:r>
            </a:p>
          </p:txBody>
        </p:sp>
      </p:grpSp>
      <p:grpSp>
        <p:nvGrpSpPr>
          <p:cNvPr id="68" name="Gruppo 67">
            <a:extLst>
              <a:ext uri="{FF2B5EF4-FFF2-40B4-BE49-F238E27FC236}">
                <a16:creationId xmlns:a16="http://schemas.microsoft.com/office/drawing/2014/main" id="{84829E9C-2785-12A5-F05D-9A482DB37580}"/>
              </a:ext>
            </a:extLst>
          </p:cNvPr>
          <p:cNvGrpSpPr/>
          <p:nvPr/>
        </p:nvGrpSpPr>
        <p:grpSpPr>
          <a:xfrm>
            <a:off x="13073340" y="7872814"/>
            <a:ext cx="720000" cy="540000"/>
            <a:chOff x="6573488" y="5029771"/>
            <a:chExt cx="2160000" cy="1080000"/>
          </a:xfrm>
        </p:grpSpPr>
        <p:sp>
          <p:nvSpPr>
            <p:cNvPr id="69" name="Rettangolo con angoli arrotondati 68">
              <a:extLst>
                <a:ext uri="{FF2B5EF4-FFF2-40B4-BE49-F238E27FC236}">
                  <a16:creationId xmlns:a16="http://schemas.microsoft.com/office/drawing/2014/main" id="{28B5BEF6-B9B2-3539-FB19-64664F7CCD2C}"/>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0" name="CasellaDiTesto 69">
              <a:extLst>
                <a:ext uri="{FF2B5EF4-FFF2-40B4-BE49-F238E27FC236}">
                  <a16:creationId xmlns:a16="http://schemas.microsoft.com/office/drawing/2014/main" id="{7310AE82-A8D3-DD38-1D11-ABE66075D78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3h</a:t>
              </a:r>
            </a:p>
          </p:txBody>
        </p:sp>
      </p:grpSp>
      <p:grpSp>
        <p:nvGrpSpPr>
          <p:cNvPr id="71" name="Gruppo 70">
            <a:extLst>
              <a:ext uri="{FF2B5EF4-FFF2-40B4-BE49-F238E27FC236}">
                <a16:creationId xmlns:a16="http://schemas.microsoft.com/office/drawing/2014/main" id="{8D44F034-47A7-58EF-0276-20A377D66CFE}"/>
              </a:ext>
            </a:extLst>
          </p:cNvPr>
          <p:cNvGrpSpPr/>
          <p:nvPr/>
        </p:nvGrpSpPr>
        <p:grpSpPr>
          <a:xfrm>
            <a:off x="12076262" y="9340674"/>
            <a:ext cx="720000" cy="540000"/>
            <a:chOff x="6573488" y="5029771"/>
            <a:chExt cx="2160000" cy="1080000"/>
          </a:xfrm>
        </p:grpSpPr>
        <p:sp>
          <p:nvSpPr>
            <p:cNvPr id="72" name="Rettangolo con angoli arrotondati 71">
              <a:extLst>
                <a:ext uri="{FF2B5EF4-FFF2-40B4-BE49-F238E27FC236}">
                  <a16:creationId xmlns:a16="http://schemas.microsoft.com/office/drawing/2014/main" id="{53120913-2C82-A135-7F74-371E54C6240F}"/>
                </a:ext>
              </a:extLst>
            </p:cNvPr>
            <p:cNvSpPr/>
            <p:nvPr/>
          </p:nvSpPr>
          <p:spPr>
            <a:xfrm>
              <a:off x="6573488" y="5029771"/>
              <a:ext cx="2160000" cy="1080000"/>
            </a:xfrm>
            <a:prstGeom prst="roundRect">
              <a:avLst/>
            </a:prstGeom>
            <a:solidFill>
              <a:srgbClr val="EFBD4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3" name="CasellaDiTesto 72">
              <a:extLst>
                <a:ext uri="{FF2B5EF4-FFF2-40B4-BE49-F238E27FC236}">
                  <a16:creationId xmlns:a16="http://schemas.microsoft.com/office/drawing/2014/main" id="{AA012267-0ADB-4ED0-2093-E1F0E9DE617F}"/>
                </a:ext>
              </a:extLst>
            </p:cNvPr>
            <p:cNvSpPr txBox="1"/>
            <p:nvPr/>
          </p:nvSpPr>
          <p:spPr>
            <a:xfrm>
              <a:off x="6803573" y="5201201"/>
              <a:ext cx="1725930" cy="615554"/>
            </a:xfrm>
            <a:prstGeom prst="rect">
              <a:avLst/>
            </a:prstGeom>
            <a:noFill/>
          </p:spPr>
          <p:txBody>
            <a:bodyPr wrap="square" rtlCol="0">
              <a:spAutoFit/>
            </a:bodyPr>
            <a:lstStyle/>
            <a:p>
              <a:pPr algn="ctr"/>
              <a:r>
                <a:rPr lang="it-IT" b="1" dirty="0">
                  <a:solidFill>
                    <a:schemeClr val="bg1"/>
                  </a:solidFill>
                </a:rPr>
                <a:t>2h</a:t>
              </a:r>
            </a:p>
          </p:txBody>
        </p:sp>
      </p:grpSp>
    </p:spTree>
    <p:extLst>
      <p:ext uri="{BB962C8B-B14F-4D97-AF65-F5344CB8AC3E}">
        <p14:creationId xmlns:p14="http://schemas.microsoft.com/office/powerpoint/2010/main" val="739555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58A1FC-F2E7-176E-8D58-71AF36FFC13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E2E4AE84-7DF8-2C86-15BE-09CEA3CCDD6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39183703-5FCD-6265-1FD3-3758A06AFB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789629D-273F-549F-E5CC-EC6F8FA5A3D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C5425C6-A87C-FFCA-0B0C-92415895B131}"/>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806E2A9B-73FD-5708-C12A-85112DE3CCC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5B291AF8-E0F6-190C-D3F5-DD0DE844B49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8C8ECA2D-3128-5C5D-2BBF-7BFE400B613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17937B8E-8267-5A33-65A1-3FBD9680EA46}"/>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8BF13CE-3585-28A4-7562-B66BFE597DB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6E68D67-B8EC-562D-DE95-33825E59CC5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D53F416-6CCE-A292-CB10-65341EA4A1B1}"/>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6" name="CasellaDiTesto 15">
            <a:extLst>
              <a:ext uri="{FF2B5EF4-FFF2-40B4-BE49-F238E27FC236}">
                <a16:creationId xmlns:a16="http://schemas.microsoft.com/office/drawing/2014/main" id="{ACF2FB08-90F8-383C-BCA3-117AA3D47EAD}"/>
              </a:ext>
            </a:extLst>
          </p:cNvPr>
          <p:cNvSpPr txBox="1"/>
          <p:nvPr/>
        </p:nvSpPr>
        <p:spPr>
          <a:xfrm>
            <a:off x="1615440" y="9895279"/>
            <a:ext cx="16672560" cy="307777"/>
          </a:xfrm>
          <a:prstGeom prst="rect">
            <a:avLst/>
          </a:prstGeom>
          <a:noFill/>
        </p:spPr>
        <p:txBody>
          <a:bodyPr wrap="square">
            <a:spAutoFit/>
          </a:bodyPr>
          <a:lstStyle/>
          <a:p>
            <a:pPr algn="r"/>
            <a:r>
              <a:rPr lang="en-US" noProof="0" dirty="0"/>
              <a:t>Source: EC, </a:t>
            </a:r>
            <a:r>
              <a:rPr lang="en-US" i="1" noProof="0" dirty="0"/>
              <a:t>Artificial Intelligence: A European Perspective</a:t>
            </a:r>
            <a:r>
              <a:rPr lang="en-US" noProof="0" dirty="0"/>
              <a:t>, https://publications.jrc.ec.europa.eu/repository/handle/JRC113826</a:t>
            </a:r>
          </a:p>
        </p:txBody>
      </p:sp>
      <p:pic>
        <p:nvPicPr>
          <p:cNvPr id="18" name="Immagine 17">
            <a:extLst>
              <a:ext uri="{FF2B5EF4-FFF2-40B4-BE49-F238E27FC236}">
                <a16:creationId xmlns:a16="http://schemas.microsoft.com/office/drawing/2014/main" id="{199E6B23-D7A7-797B-F605-B6E0582611A8}"/>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3181" b="98974" l="6442" r="97086">
                        <a14:foregroundMark x1="32975" y1="43330" x2="32975" y2="43330"/>
                        <a14:foregroundMark x1="32975" y1="43330" x2="27761" y2="70239"/>
                        <a14:foregroundMark x1="27761" y1="70239" x2="9356" y2="73774"/>
                        <a14:foregroundMark x1="9356" y1="73774" x2="2147" y2="59635"/>
                        <a14:foregroundMark x1="2147" y1="59635" x2="4294" y2="43672"/>
                        <a14:foregroundMark x1="4294" y1="43672" x2="19325" y2="40365"/>
                        <a14:foregroundMark x1="19325" y1="40365" x2="45245" y2="41619"/>
                        <a14:foregroundMark x1="45245" y1="41619" x2="78681" y2="35462"/>
                        <a14:foregroundMark x1="78681" y1="35462" x2="90184" y2="38769"/>
                        <a14:foregroundMark x1="90184" y1="38769" x2="86196" y2="44242"/>
                        <a14:foregroundMark x1="86196" y1="44242" x2="45552" y2="46408"/>
                        <a14:foregroundMark x1="45552" y1="46408" x2="43098" y2="52223"/>
                        <a14:foregroundMark x1="43098" y1="52223" x2="43252" y2="58381"/>
                        <a14:foregroundMark x1="43252" y1="58381" x2="54601" y2="72292"/>
                        <a14:foregroundMark x1="54601" y1="72292" x2="55982" y2="79704"/>
                        <a14:foregroundMark x1="55982" y1="79704" x2="62423" y2="88826"/>
                        <a14:foregroundMark x1="62423" y1="88826" x2="37577" y2="89282"/>
                        <a14:foregroundMark x1="37577" y1="89282" x2="3374" y2="83580"/>
                        <a14:foregroundMark x1="3374" y1="83580" x2="12117" y2="41391"/>
                        <a14:foregroundMark x1="12117" y1="41391" x2="17025" y2="35918"/>
                        <a14:foregroundMark x1="17025" y1="35918" x2="58896" y2="33751"/>
                        <a14:foregroundMark x1="58896" y1="33751" x2="62423" y2="33751"/>
                        <a14:foregroundMark x1="6442" y1="79247" x2="62423" y2="83010"/>
                        <a14:foregroundMark x1="62423" y1="83010" x2="42178" y2="88483"/>
                        <a14:foregroundMark x1="42178" y1="88483" x2="15491" y2="87913"/>
                        <a14:foregroundMark x1="15491" y1="87913" x2="8129" y2="84949"/>
                        <a14:foregroundMark x1="8129" y1="84949" x2="6442" y2="76055"/>
                        <a14:foregroundMark x1="6442" y1="76055" x2="40184" y2="67161"/>
                        <a14:foregroundMark x1="40184" y1="67161" x2="44018" y2="73204"/>
                        <a14:foregroundMark x1="44018" y1="73204" x2="50767" y2="78677"/>
                        <a14:foregroundMark x1="50767" y1="78677" x2="52607" y2="85405"/>
                        <a14:foregroundMark x1="94785" y1="68529" x2="94785" y2="68529"/>
                        <a14:foregroundMark x1="71626" y1="50627" x2="71626" y2="50627"/>
                        <a14:foregroundMark x1="71626" y1="50627" x2="65184" y2="56670"/>
                        <a14:foregroundMark x1="65184" y1="56670" x2="91564" y2="56899"/>
                        <a14:foregroundMark x1="91564" y1="56899" x2="97086" y2="51311"/>
                        <a14:foregroundMark x1="97086" y1="51311" x2="89571" y2="45610"/>
                        <a14:foregroundMark x1="89571" y1="45610" x2="86656" y2="44926"/>
                        <a14:foregroundMark x1="78834" y1="95097" x2="78834" y2="95097"/>
                        <a14:foregroundMark x1="88957" y1="98974" x2="88957" y2="98974"/>
                        <a14:backgroundMark x1="59816" y1="92360" x2="59816" y2="92360"/>
                        <a14:backgroundMark x1="61810" y1="94299" x2="61810" y2="94299"/>
                        <a14:backgroundMark x1="62320" y1="91309" x2="62577" y2="92702"/>
                        <a14:backgroundMark x1="62577" y1="92702" x2="57362" y2="99430"/>
                        <a14:backgroundMark x1="57362" y1="99430" x2="5675" y2="98974"/>
                        <a14:backgroundMark x1="5675" y1="98974" x2="35274" y2="91120"/>
                        <a14:backgroundMark x1="52301" y1="98290" x2="52301" y2="98290"/>
                        <a14:backgroundMark x1="52301" y1="98290" x2="45092" y2="96237"/>
                        <a14:backgroundMark x1="45092" y1="96237" x2="52607" y2="98632"/>
                        <a14:backgroundMark x1="52607" y1="98632" x2="52914" y2="99658"/>
                        <a14:backgroundMark x1="67638" y1="96009" x2="67638" y2="96009"/>
                        <a14:backgroundMark x1="67638" y1="96009" x2="67638" y2="96009"/>
                        <a14:backgroundMark x1="75767" y1="97719" x2="75767" y2="97719"/>
                      </a14:backgroundRemoval>
                    </a14:imgEffect>
                  </a14:imgLayer>
                </a14:imgProps>
              </a:ext>
            </a:extLst>
          </a:blip>
          <a:srcRect t="29851"/>
          <a:stretch>
            <a:fillRect/>
          </a:stretch>
        </p:blipFill>
        <p:spPr>
          <a:xfrm>
            <a:off x="5429392" y="1856375"/>
            <a:ext cx="8519690" cy="8038901"/>
          </a:xfrm>
          <a:prstGeom prst="rect">
            <a:avLst/>
          </a:prstGeom>
        </p:spPr>
      </p:pic>
    </p:spTree>
    <p:extLst>
      <p:ext uri="{BB962C8B-B14F-4D97-AF65-F5344CB8AC3E}">
        <p14:creationId xmlns:p14="http://schemas.microsoft.com/office/powerpoint/2010/main" val="1446531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D0FA2-15A1-81BC-758B-836468F31EB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A506CB9E-65ED-E90C-CEDA-C4D6635ED0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720F158F-1EE3-EE5F-6EF2-03E1E2970EB8}"/>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CB28B9C4-52C0-972E-3E8E-17817A4CABD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5BF095B-A706-0776-14A1-1C0B0DCC8C6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F5258F7-FDCC-0B66-9222-D779E8B6C16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85E0F6BB-D1C8-67DA-9DED-B11CE9DB4E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34C084F-1D84-9D99-8BB8-6728209F35B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2AE5924-A619-58FB-7BEA-1A5E5EF758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087A7C8-E3F1-4A55-1A75-AFE11999C6D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4E4EFFA-04E8-CC04-4090-C591791B6D6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01D225A4-27A5-2AFF-CEAA-331E6215F8C5}"/>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789E117C-00F3-5E0D-3931-AB3B93949C2A}"/>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 arrival of AI will at the same time change few aspects of disinformation – e.g. the role of search engines, for instance – and exacerbate other – the verisimilitude of certain contents, especially through deep fakes, easily created.</a:t>
            </a:r>
          </a:p>
        </p:txBody>
      </p:sp>
      <p:sp>
        <p:nvSpPr>
          <p:cNvPr id="16" name="CasellaDiTesto 15">
            <a:extLst>
              <a:ext uri="{FF2B5EF4-FFF2-40B4-BE49-F238E27FC236}">
                <a16:creationId xmlns:a16="http://schemas.microsoft.com/office/drawing/2014/main" id="{1D4AF418-1637-F287-1392-71745B2955D4}"/>
              </a:ext>
            </a:extLst>
          </p:cNvPr>
          <p:cNvSpPr txBox="1"/>
          <p:nvPr/>
        </p:nvSpPr>
        <p:spPr>
          <a:xfrm>
            <a:off x="1615440" y="9895279"/>
            <a:ext cx="16672560" cy="307777"/>
          </a:xfrm>
          <a:prstGeom prst="rect">
            <a:avLst/>
          </a:prstGeom>
          <a:noFill/>
        </p:spPr>
        <p:txBody>
          <a:bodyPr wrap="square">
            <a:spAutoFit/>
          </a:bodyPr>
          <a:lstStyle/>
          <a:p>
            <a:pPr algn="r"/>
            <a:r>
              <a:rPr lang="it-IT" dirty="0"/>
              <a:t>See.</a:t>
            </a:r>
            <a:endParaRPr lang="en-US" dirty="0"/>
          </a:p>
        </p:txBody>
      </p:sp>
      <p:sp>
        <p:nvSpPr>
          <p:cNvPr id="3" name="CasellaDiTesto 2">
            <a:extLst>
              <a:ext uri="{FF2B5EF4-FFF2-40B4-BE49-F238E27FC236}">
                <a16:creationId xmlns:a16="http://schemas.microsoft.com/office/drawing/2014/main" id="{17490C66-3E49-3270-1CC1-796E93E769CA}"/>
              </a:ext>
            </a:extLst>
          </p:cNvPr>
          <p:cNvSpPr txBox="1"/>
          <p:nvPr/>
        </p:nvSpPr>
        <p:spPr>
          <a:xfrm>
            <a:off x="9144000" y="9895279"/>
            <a:ext cx="9144000" cy="307777"/>
          </a:xfrm>
          <a:prstGeom prst="rect">
            <a:avLst/>
          </a:prstGeom>
          <a:noFill/>
        </p:spPr>
        <p:txBody>
          <a:bodyPr wrap="square">
            <a:spAutoFit/>
          </a:bodyPr>
          <a:lstStyle/>
          <a:p>
            <a:pPr algn="r"/>
            <a:r>
              <a:rPr lang="it-IT" dirty="0"/>
              <a:t>See: Module: Handling AI &amp; </a:t>
            </a:r>
            <a:r>
              <a:rPr lang="it-IT" dirty="0" err="1"/>
              <a:t>Cyersecurity</a:t>
            </a:r>
            <a:r>
              <a:rPr lang="it-IT" dirty="0"/>
              <a:t> in </a:t>
            </a:r>
            <a:r>
              <a:rPr lang="it-IT" dirty="0" err="1"/>
              <a:t>uncertain</a:t>
            </a:r>
            <a:r>
              <a:rPr lang="it-IT" dirty="0"/>
              <a:t> times </a:t>
            </a:r>
            <a:endParaRPr lang="en-US" dirty="0"/>
          </a:p>
        </p:txBody>
      </p:sp>
    </p:spTree>
    <p:extLst>
      <p:ext uri="{BB962C8B-B14F-4D97-AF65-F5344CB8AC3E}">
        <p14:creationId xmlns:p14="http://schemas.microsoft.com/office/powerpoint/2010/main" val="2551613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78208-8F78-9E31-DB81-6A37C6E44DE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7D22335-46D2-5CDD-5B22-5C6FBDA18F0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CDA4D4AE-6FB0-5A38-61F9-0934825E479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28876FC-B139-298D-0836-6F26B3D1157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2CFB628-2F26-1C96-8AEF-84140772C56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C4824E4-462E-DE06-8E3C-699391CBC6E4}"/>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DECCDCD2-A60B-DA1A-D86A-35787506F6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B2BF7D9-B12E-6762-94B3-8786256301F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F2FD7A6-CAC2-A060-9597-42C8EA00DC7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C48F0F9-79A4-4843-4B47-A84A478297EA}"/>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8E011AD3-ECB4-36CC-0198-3FA4F972AFE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E8FD5D-D907-5A75-DD47-0D0C431E3227}"/>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92C11379-E282-2D9E-C3DC-C9EA017231AD}"/>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Like any new technology, AI – in its various configurations - will rearticulate, in a more or less radical way, the relations present in the environment in which will be inserted, especially by redistributing competences and skills, and thus also power.</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636727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507A28-CCA6-9CE4-1757-FAF4863FA77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0A37E90-0ED9-6D5A-47FF-B8C9C57D543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798D887B-DD63-B1EF-7236-AB66793CB26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181E3063-ABDE-3C75-6C1F-1FEC99EA85CA}"/>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45E0BB1A-E9D1-DA13-4E37-35CFF10E7A49}"/>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98A5AC6A-B21D-C8AF-617E-64BEE63231D3}"/>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F8CE6A1-1CD9-6791-69D8-165035FAF44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E66443A-8A34-9C78-4470-78B27B5CFD8C}"/>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35DC8D6-EDA1-40E2-BF1A-39C1E20FB4E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E8344997-C414-D6E2-D473-D3D3BCFC701E}"/>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7C0E289B-5059-067E-0AC7-FA63A0DC75E5}"/>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A5490CB-4345-1AA7-E300-150EC251542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4B482D9-F4A2-82EB-712A-B9995ED4A765}"/>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Following the ecosystem approach we consider how AI can become part of the present school ecosystem. </a:t>
            </a:r>
          </a:p>
          <a:p>
            <a:pPr marL="25400" indent="0" algn="l">
              <a:lnSpc>
                <a:spcPct val="170000"/>
              </a:lnSpc>
            </a:pPr>
            <a:r>
              <a:rPr lang="en-US" dirty="0">
                <a:solidFill>
                  <a:schemeClr val="tx1"/>
                </a:solidFill>
                <a:latin typeface="Bricolage Grotesque" panose="020B0604020202020204" charset="0"/>
              </a:rPr>
              <a:t>This is also why the course moves from real cases and examples also brought by you as trainees.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
        <p:nvSpPr>
          <p:cNvPr id="3" name="TextBox 110">
            <a:extLst>
              <a:ext uri="{FF2B5EF4-FFF2-40B4-BE49-F238E27FC236}">
                <a16:creationId xmlns:a16="http://schemas.microsoft.com/office/drawing/2014/main" id="{1EFAD0EC-CEE3-28B6-E288-429AD7329D42}"/>
              </a:ext>
            </a:extLst>
          </p:cNvPr>
          <p:cNvSpPr txBox="1"/>
          <p:nvPr/>
        </p:nvSpPr>
        <p:spPr>
          <a:xfrm>
            <a:off x="11003877" y="58751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4" name="TextBox 111">
            <a:extLst>
              <a:ext uri="{FF2B5EF4-FFF2-40B4-BE49-F238E27FC236}">
                <a16:creationId xmlns:a16="http://schemas.microsoft.com/office/drawing/2014/main" id="{C0C76D51-7599-61DB-F55E-95C70570A12F}"/>
              </a:ext>
            </a:extLst>
          </p:cNvPr>
          <p:cNvSpPr txBox="1"/>
          <p:nvPr/>
        </p:nvSpPr>
        <p:spPr>
          <a:xfrm>
            <a:off x="10232552" y="57713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6" name="TextBox 112">
            <a:extLst>
              <a:ext uri="{FF2B5EF4-FFF2-40B4-BE49-F238E27FC236}">
                <a16:creationId xmlns:a16="http://schemas.microsoft.com/office/drawing/2014/main" id="{31FDEB99-95D0-E660-C984-9FCF4855B62D}"/>
              </a:ext>
            </a:extLst>
          </p:cNvPr>
          <p:cNvSpPr txBox="1"/>
          <p:nvPr/>
        </p:nvSpPr>
        <p:spPr>
          <a:xfrm>
            <a:off x="13021929" y="55780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7" name="TextBox 113">
            <a:extLst>
              <a:ext uri="{FF2B5EF4-FFF2-40B4-BE49-F238E27FC236}">
                <a16:creationId xmlns:a16="http://schemas.microsoft.com/office/drawing/2014/main" id="{1920B82B-2FC9-1B3F-B07B-93D7EEDB41AA}"/>
              </a:ext>
            </a:extLst>
          </p:cNvPr>
          <p:cNvSpPr txBox="1"/>
          <p:nvPr/>
        </p:nvSpPr>
        <p:spPr>
          <a:xfrm>
            <a:off x="12262895" y="55090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8" name="TextBox 144">
            <a:extLst>
              <a:ext uri="{FF2B5EF4-FFF2-40B4-BE49-F238E27FC236}">
                <a16:creationId xmlns:a16="http://schemas.microsoft.com/office/drawing/2014/main" id="{2EBD6524-9ADE-BED5-5DD6-9D6010CD4130}"/>
              </a:ext>
            </a:extLst>
          </p:cNvPr>
          <p:cNvSpPr txBox="1"/>
          <p:nvPr/>
        </p:nvSpPr>
        <p:spPr>
          <a:xfrm>
            <a:off x="11176685" y="53878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19" name="TextBox 145">
            <a:extLst>
              <a:ext uri="{FF2B5EF4-FFF2-40B4-BE49-F238E27FC236}">
                <a16:creationId xmlns:a16="http://schemas.microsoft.com/office/drawing/2014/main" id="{C4BFAE13-4696-7092-3000-09E32376B36E}"/>
              </a:ext>
            </a:extLst>
          </p:cNvPr>
          <p:cNvSpPr txBox="1"/>
          <p:nvPr/>
        </p:nvSpPr>
        <p:spPr>
          <a:xfrm>
            <a:off x="11843212" y="57212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0" name="TextBox 147">
            <a:extLst>
              <a:ext uri="{FF2B5EF4-FFF2-40B4-BE49-F238E27FC236}">
                <a16:creationId xmlns:a16="http://schemas.microsoft.com/office/drawing/2014/main" id="{F7218082-7AC7-DE23-4968-3EF41522893A}"/>
              </a:ext>
            </a:extLst>
          </p:cNvPr>
          <p:cNvSpPr txBox="1"/>
          <p:nvPr/>
        </p:nvSpPr>
        <p:spPr>
          <a:xfrm>
            <a:off x="11650293" y="53671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1" name="TextBox 148">
            <a:extLst>
              <a:ext uri="{FF2B5EF4-FFF2-40B4-BE49-F238E27FC236}">
                <a16:creationId xmlns:a16="http://schemas.microsoft.com/office/drawing/2014/main" id="{25B47C2A-3FA9-BE29-8C9B-743B51180F11}"/>
              </a:ext>
            </a:extLst>
          </p:cNvPr>
          <p:cNvSpPr txBox="1"/>
          <p:nvPr/>
        </p:nvSpPr>
        <p:spPr>
          <a:xfrm>
            <a:off x="11696702" y="5804799"/>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2" name="TextBox 149">
            <a:extLst>
              <a:ext uri="{FF2B5EF4-FFF2-40B4-BE49-F238E27FC236}">
                <a16:creationId xmlns:a16="http://schemas.microsoft.com/office/drawing/2014/main" id="{E61C6D3D-0445-00C2-EF80-61FF87AB9D68}"/>
              </a:ext>
            </a:extLst>
          </p:cNvPr>
          <p:cNvSpPr txBox="1"/>
          <p:nvPr/>
        </p:nvSpPr>
        <p:spPr>
          <a:xfrm>
            <a:off x="11157322" y="62691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3" name="TextBox 151">
            <a:extLst>
              <a:ext uri="{FF2B5EF4-FFF2-40B4-BE49-F238E27FC236}">
                <a16:creationId xmlns:a16="http://schemas.microsoft.com/office/drawing/2014/main" id="{71ED91F8-B502-B2D9-9714-2798A5AEF2C8}"/>
              </a:ext>
            </a:extLst>
          </p:cNvPr>
          <p:cNvSpPr txBox="1"/>
          <p:nvPr/>
        </p:nvSpPr>
        <p:spPr>
          <a:xfrm>
            <a:off x="11119657" y="55780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4" name="TextBox 153">
            <a:extLst>
              <a:ext uri="{FF2B5EF4-FFF2-40B4-BE49-F238E27FC236}">
                <a16:creationId xmlns:a16="http://schemas.microsoft.com/office/drawing/2014/main" id="{54FA4E39-C980-A668-EA3B-ACA8FAE7820E}"/>
              </a:ext>
            </a:extLst>
          </p:cNvPr>
          <p:cNvSpPr txBox="1"/>
          <p:nvPr/>
        </p:nvSpPr>
        <p:spPr>
          <a:xfrm>
            <a:off x="12503257" y="63059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5" name="TextBox 154">
            <a:extLst>
              <a:ext uri="{FF2B5EF4-FFF2-40B4-BE49-F238E27FC236}">
                <a16:creationId xmlns:a16="http://schemas.microsoft.com/office/drawing/2014/main" id="{2BBCB7B8-E6BB-5EC6-5357-A64016E79EBA}"/>
              </a:ext>
            </a:extLst>
          </p:cNvPr>
          <p:cNvSpPr txBox="1"/>
          <p:nvPr/>
        </p:nvSpPr>
        <p:spPr>
          <a:xfrm>
            <a:off x="11907224" y="627968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6" name="TextBox 155">
            <a:extLst>
              <a:ext uri="{FF2B5EF4-FFF2-40B4-BE49-F238E27FC236}">
                <a16:creationId xmlns:a16="http://schemas.microsoft.com/office/drawing/2014/main" id="{ECD920CD-92C5-FAC6-9386-132892EABEEA}"/>
              </a:ext>
            </a:extLst>
          </p:cNvPr>
          <p:cNvSpPr txBox="1"/>
          <p:nvPr/>
        </p:nvSpPr>
        <p:spPr>
          <a:xfrm>
            <a:off x="11729550" y="48226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7" name="TextBox 156">
            <a:extLst>
              <a:ext uri="{FF2B5EF4-FFF2-40B4-BE49-F238E27FC236}">
                <a16:creationId xmlns:a16="http://schemas.microsoft.com/office/drawing/2014/main" id="{371F7626-EE10-90DA-C11F-C7BFC9295C5B}"/>
              </a:ext>
            </a:extLst>
          </p:cNvPr>
          <p:cNvSpPr txBox="1"/>
          <p:nvPr/>
        </p:nvSpPr>
        <p:spPr>
          <a:xfrm>
            <a:off x="12667974" y="51415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8" name="TextBox 169">
            <a:extLst>
              <a:ext uri="{FF2B5EF4-FFF2-40B4-BE49-F238E27FC236}">
                <a16:creationId xmlns:a16="http://schemas.microsoft.com/office/drawing/2014/main" id="{71573D65-B107-EFA3-7E64-5C7F6E18BF4E}"/>
              </a:ext>
            </a:extLst>
          </p:cNvPr>
          <p:cNvSpPr txBox="1"/>
          <p:nvPr/>
        </p:nvSpPr>
        <p:spPr>
          <a:xfrm>
            <a:off x="11818293" y="66490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29" name="TextBox 170">
            <a:extLst>
              <a:ext uri="{FF2B5EF4-FFF2-40B4-BE49-F238E27FC236}">
                <a16:creationId xmlns:a16="http://schemas.microsoft.com/office/drawing/2014/main" id="{B55702B0-6B58-64A6-695F-2BCC0026B924}"/>
              </a:ext>
            </a:extLst>
          </p:cNvPr>
          <p:cNvSpPr txBox="1"/>
          <p:nvPr/>
        </p:nvSpPr>
        <p:spPr>
          <a:xfrm>
            <a:off x="12134193" y="51017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0" name="TextBox 172">
            <a:extLst>
              <a:ext uri="{FF2B5EF4-FFF2-40B4-BE49-F238E27FC236}">
                <a16:creationId xmlns:a16="http://schemas.microsoft.com/office/drawing/2014/main" id="{AD83C66C-55D7-4B23-D5FD-EBC3904BEBCD}"/>
              </a:ext>
            </a:extLst>
          </p:cNvPr>
          <p:cNvSpPr txBox="1"/>
          <p:nvPr/>
        </p:nvSpPr>
        <p:spPr>
          <a:xfrm>
            <a:off x="10616181" y="52906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1" name="TextBox 174">
            <a:extLst>
              <a:ext uri="{FF2B5EF4-FFF2-40B4-BE49-F238E27FC236}">
                <a16:creationId xmlns:a16="http://schemas.microsoft.com/office/drawing/2014/main" id="{7F844F0A-D1AF-8458-2477-2387DCE36E79}"/>
              </a:ext>
            </a:extLst>
          </p:cNvPr>
          <p:cNvSpPr txBox="1"/>
          <p:nvPr/>
        </p:nvSpPr>
        <p:spPr>
          <a:xfrm>
            <a:off x="11059304" y="48042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2" name="TextBox 110">
            <a:extLst>
              <a:ext uri="{FF2B5EF4-FFF2-40B4-BE49-F238E27FC236}">
                <a16:creationId xmlns:a16="http://schemas.microsoft.com/office/drawing/2014/main" id="{B0C1E8CE-0249-332A-C31D-D852F43C2D23}"/>
              </a:ext>
            </a:extLst>
          </p:cNvPr>
          <p:cNvSpPr txBox="1"/>
          <p:nvPr/>
        </p:nvSpPr>
        <p:spPr>
          <a:xfrm>
            <a:off x="15291870" y="6027598"/>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3" name="TextBox 111">
            <a:extLst>
              <a:ext uri="{FF2B5EF4-FFF2-40B4-BE49-F238E27FC236}">
                <a16:creationId xmlns:a16="http://schemas.microsoft.com/office/drawing/2014/main" id="{195A6C5B-8D20-9E5B-5125-9DE657A5940A}"/>
              </a:ext>
            </a:extLst>
          </p:cNvPr>
          <p:cNvSpPr txBox="1"/>
          <p:nvPr/>
        </p:nvSpPr>
        <p:spPr>
          <a:xfrm>
            <a:off x="14520545" y="5923775"/>
            <a:ext cx="103734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4" name="TextBox 112">
            <a:extLst>
              <a:ext uri="{FF2B5EF4-FFF2-40B4-BE49-F238E27FC236}">
                <a16:creationId xmlns:a16="http://schemas.microsoft.com/office/drawing/2014/main" id="{F289DE5B-CB89-FE62-3C2A-1EF39C3F64DC}"/>
              </a:ext>
            </a:extLst>
          </p:cNvPr>
          <p:cNvSpPr txBox="1"/>
          <p:nvPr/>
        </p:nvSpPr>
        <p:spPr>
          <a:xfrm>
            <a:off x="17309922" y="5730421"/>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5" name="TextBox 113">
            <a:extLst>
              <a:ext uri="{FF2B5EF4-FFF2-40B4-BE49-F238E27FC236}">
                <a16:creationId xmlns:a16="http://schemas.microsoft.com/office/drawing/2014/main" id="{84DB36D7-56AF-AD18-274C-313D489F88F0}"/>
              </a:ext>
            </a:extLst>
          </p:cNvPr>
          <p:cNvSpPr txBox="1"/>
          <p:nvPr/>
        </p:nvSpPr>
        <p:spPr>
          <a:xfrm>
            <a:off x="16550888" y="5661426"/>
            <a:ext cx="1037344"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6" name="TextBox 144">
            <a:extLst>
              <a:ext uri="{FF2B5EF4-FFF2-40B4-BE49-F238E27FC236}">
                <a16:creationId xmlns:a16="http://schemas.microsoft.com/office/drawing/2014/main" id="{162B3C77-6E6F-67D3-7E86-F8D2B641EC9B}"/>
              </a:ext>
            </a:extLst>
          </p:cNvPr>
          <p:cNvSpPr txBox="1"/>
          <p:nvPr/>
        </p:nvSpPr>
        <p:spPr>
          <a:xfrm>
            <a:off x="15464678" y="5540225"/>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7" name="TextBox 145">
            <a:extLst>
              <a:ext uri="{FF2B5EF4-FFF2-40B4-BE49-F238E27FC236}">
                <a16:creationId xmlns:a16="http://schemas.microsoft.com/office/drawing/2014/main" id="{BC67C9BB-F4B7-5DAA-FB1C-46C5CDB56443}"/>
              </a:ext>
            </a:extLst>
          </p:cNvPr>
          <p:cNvSpPr txBox="1"/>
          <p:nvPr/>
        </p:nvSpPr>
        <p:spPr>
          <a:xfrm>
            <a:off x="16131205" y="6068057"/>
            <a:ext cx="567116"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AI</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8" name="TextBox 147">
            <a:extLst>
              <a:ext uri="{FF2B5EF4-FFF2-40B4-BE49-F238E27FC236}">
                <a16:creationId xmlns:a16="http://schemas.microsoft.com/office/drawing/2014/main" id="{C4625FE4-956E-ADF7-BC23-68DF12166829}"/>
              </a:ext>
            </a:extLst>
          </p:cNvPr>
          <p:cNvSpPr txBox="1"/>
          <p:nvPr/>
        </p:nvSpPr>
        <p:spPr>
          <a:xfrm>
            <a:off x="15938286" y="551954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39" name="TextBox 148">
            <a:extLst>
              <a:ext uri="{FF2B5EF4-FFF2-40B4-BE49-F238E27FC236}">
                <a16:creationId xmlns:a16="http://schemas.microsoft.com/office/drawing/2014/main" id="{CFE42A29-E056-11EF-2657-3E692C744B6B}"/>
              </a:ext>
            </a:extLst>
          </p:cNvPr>
          <p:cNvSpPr txBox="1"/>
          <p:nvPr/>
        </p:nvSpPr>
        <p:spPr>
          <a:xfrm>
            <a:off x="15708435" y="5068694"/>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0" name="TextBox 149">
            <a:extLst>
              <a:ext uri="{FF2B5EF4-FFF2-40B4-BE49-F238E27FC236}">
                <a16:creationId xmlns:a16="http://schemas.microsoft.com/office/drawing/2014/main" id="{9F43DC37-77AE-6954-05D3-7311EA8014D5}"/>
              </a:ext>
            </a:extLst>
          </p:cNvPr>
          <p:cNvSpPr txBox="1"/>
          <p:nvPr/>
        </p:nvSpPr>
        <p:spPr>
          <a:xfrm>
            <a:off x="15445315" y="6421572"/>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1" name="TextBox 151">
            <a:extLst>
              <a:ext uri="{FF2B5EF4-FFF2-40B4-BE49-F238E27FC236}">
                <a16:creationId xmlns:a16="http://schemas.microsoft.com/office/drawing/2014/main" id="{BD372E3E-9247-A873-84E2-5BBC0A6ADB6B}"/>
              </a:ext>
            </a:extLst>
          </p:cNvPr>
          <p:cNvSpPr txBox="1"/>
          <p:nvPr/>
        </p:nvSpPr>
        <p:spPr>
          <a:xfrm>
            <a:off x="15407650" y="5730421"/>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2" name="TextBox 153">
            <a:extLst>
              <a:ext uri="{FF2B5EF4-FFF2-40B4-BE49-F238E27FC236}">
                <a16:creationId xmlns:a16="http://schemas.microsoft.com/office/drawing/2014/main" id="{827B32DB-6209-7DF8-9D38-A4CEDC191699}"/>
              </a:ext>
            </a:extLst>
          </p:cNvPr>
          <p:cNvSpPr txBox="1"/>
          <p:nvPr/>
        </p:nvSpPr>
        <p:spPr>
          <a:xfrm>
            <a:off x="16791250" y="645839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3" name="TextBox 154">
            <a:extLst>
              <a:ext uri="{FF2B5EF4-FFF2-40B4-BE49-F238E27FC236}">
                <a16:creationId xmlns:a16="http://schemas.microsoft.com/office/drawing/2014/main" id="{C0F22199-97F9-A4DF-C864-BEB2B7801F8B}"/>
              </a:ext>
            </a:extLst>
          </p:cNvPr>
          <p:cNvSpPr txBox="1"/>
          <p:nvPr/>
        </p:nvSpPr>
        <p:spPr>
          <a:xfrm>
            <a:off x="15837684" y="701248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4" name="TextBox 155">
            <a:extLst>
              <a:ext uri="{FF2B5EF4-FFF2-40B4-BE49-F238E27FC236}">
                <a16:creationId xmlns:a16="http://schemas.microsoft.com/office/drawing/2014/main" id="{2A4627C7-054D-E25E-7F99-88C21A5FB9A1}"/>
              </a:ext>
            </a:extLst>
          </p:cNvPr>
          <p:cNvSpPr txBox="1"/>
          <p:nvPr/>
        </p:nvSpPr>
        <p:spPr>
          <a:xfrm>
            <a:off x="16017543" y="4975002"/>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5" name="TextBox 156">
            <a:extLst>
              <a:ext uri="{FF2B5EF4-FFF2-40B4-BE49-F238E27FC236}">
                <a16:creationId xmlns:a16="http://schemas.microsoft.com/office/drawing/2014/main" id="{1F5FC2F8-4A6A-5518-8274-26C4E87650F2}"/>
              </a:ext>
            </a:extLst>
          </p:cNvPr>
          <p:cNvSpPr txBox="1"/>
          <p:nvPr/>
        </p:nvSpPr>
        <p:spPr>
          <a:xfrm>
            <a:off x="16955967" y="5293933"/>
            <a:ext cx="425743"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6" name="TextBox 169">
            <a:extLst>
              <a:ext uri="{FF2B5EF4-FFF2-40B4-BE49-F238E27FC236}">
                <a16:creationId xmlns:a16="http://schemas.microsoft.com/office/drawing/2014/main" id="{6CD3103A-1E1C-B745-4D51-FAEB94C2585E}"/>
              </a:ext>
            </a:extLst>
          </p:cNvPr>
          <p:cNvSpPr txBox="1"/>
          <p:nvPr/>
        </p:nvSpPr>
        <p:spPr>
          <a:xfrm>
            <a:off x="16106286" y="6801421"/>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7" name="TextBox 170">
            <a:extLst>
              <a:ext uri="{FF2B5EF4-FFF2-40B4-BE49-F238E27FC236}">
                <a16:creationId xmlns:a16="http://schemas.microsoft.com/office/drawing/2014/main" id="{D2FA306D-75FC-3F02-F8C9-B26469770C42}"/>
              </a:ext>
            </a:extLst>
          </p:cNvPr>
          <p:cNvSpPr txBox="1"/>
          <p:nvPr/>
        </p:nvSpPr>
        <p:spPr>
          <a:xfrm>
            <a:off x="16422186" y="5254196"/>
            <a:ext cx="315857"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8" name="TextBox 172">
            <a:extLst>
              <a:ext uri="{FF2B5EF4-FFF2-40B4-BE49-F238E27FC236}">
                <a16:creationId xmlns:a16="http://schemas.microsoft.com/office/drawing/2014/main" id="{C1226FC0-BEDE-4788-6260-6BCF05218169}"/>
              </a:ext>
            </a:extLst>
          </p:cNvPr>
          <p:cNvSpPr txBox="1"/>
          <p:nvPr/>
        </p:nvSpPr>
        <p:spPr>
          <a:xfrm>
            <a:off x="14904174" y="5443047"/>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49" name="TextBox 174">
            <a:extLst>
              <a:ext uri="{FF2B5EF4-FFF2-40B4-BE49-F238E27FC236}">
                <a16:creationId xmlns:a16="http://schemas.microsoft.com/office/drawing/2014/main" id="{E6FD72D8-0AF2-F238-E32B-E690FFBE495D}"/>
              </a:ext>
            </a:extLst>
          </p:cNvPr>
          <p:cNvSpPr txBox="1"/>
          <p:nvPr/>
        </p:nvSpPr>
        <p:spPr>
          <a:xfrm>
            <a:off x="15347297" y="4956620"/>
            <a:ext cx="378932"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sp>
        <p:nvSpPr>
          <p:cNvPr id="50" name="TextBox 145">
            <a:extLst>
              <a:ext uri="{FF2B5EF4-FFF2-40B4-BE49-F238E27FC236}">
                <a16:creationId xmlns:a16="http://schemas.microsoft.com/office/drawing/2014/main" id="{856AC785-8BF6-F15E-2993-0FF1A63E1529}"/>
              </a:ext>
            </a:extLst>
          </p:cNvPr>
          <p:cNvSpPr txBox="1"/>
          <p:nvPr/>
        </p:nvSpPr>
        <p:spPr>
          <a:xfrm>
            <a:off x="16815810" y="6822378"/>
            <a:ext cx="340808" cy="58477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22A71"/>
                </a:solidFill>
                <a:effectLst/>
                <a:uLnTx/>
                <a:uFillTx/>
                <a:latin typeface="Poppins"/>
                <a:ea typeface="+mn-ea"/>
                <a:cs typeface="+mn-cs"/>
                <a:sym typeface="Webdings" panose="05030102010509060703" pitchFamily="18" charset="2"/>
              </a:rPr>
              <a:t></a:t>
            </a:r>
            <a:endParaRPr kumimoji="0" lang="en-US" sz="3200" b="0" i="0" u="none" strike="noStrike" kern="1200" cap="none" spc="0" normalizeH="0" baseline="0" noProof="0" dirty="0">
              <a:ln>
                <a:noFill/>
              </a:ln>
              <a:solidFill>
                <a:srgbClr val="022A71"/>
              </a:solidFill>
              <a:effectLst/>
              <a:uLnTx/>
              <a:uFillTx/>
              <a:latin typeface="Poppins"/>
              <a:ea typeface="+mn-ea"/>
              <a:cs typeface="+mn-cs"/>
            </a:endParaRPr>
          </a:p>
        </p:txBody>
      </p:sp>
      <p:cxnSp>
        <p:nvCxnSpPr>
          <p:cNvPr id="52" name="Connettore 2 51">
            <a:extLst>
              <a:ext uri="{FF2B5EF4-FFF2-40B4-BE49-F238E27FC236}">
                <a16:creationId xmlns:a16="http://schemas.microsoft.com/office/drawing/2014/main" id="{C5E4F32B-C823-560C-81E9-A339098BE467}"/>
              </a:ext>
            </a:extLst>
          </p:cNvPr>
          <p:cNvCxnSpPr/>
          <p:nvPr/>
        </p:nvCxnSpPr>
        <p:spPr>
          <a:xfrm flipV="1">
            <a:off x="14059273" y="6104316"/>
            <a:ext cx="589415" cy="206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Υπότιτλος 2">
            <a:extLst>
              <a:ext uri="{FF2B5EF4-FFF2-40B4-BE49-F238E27FC236}">
                <a16:creationId xmlns:a16="http://schemas.microsoft.com/office/drawing/2014/main" id="{87F13C8C-0A59-F345-F715-1D0B88D95AE3}"/>
              </a:ext>
            </a:extLst>
          </p:cNvPr>
          <p:cNvSpPr txBox="1">
            <a:spLocks/>
          </p:cNvSpPr>
          <p:nvPr/>
        </p:nvSpPr>
        <p:spPr>
          <a:xfrm>
            <a:off x="10235660" y="7603250"/>
            <a:ext cx="8111606" cy="117194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3180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L="914400" marR="0" lvl="1" indent="-406400"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L="1371600" marR="0" lvl="2" indent="-381000"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L="1828800" marR="0" lvl="3"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L="2286000" marR="0" lvl="4"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L="2743200" marR="0" lvl="5"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L="3200400" marR="0" lvl="6"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L="3657600" marR="0" lvl="7"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L="4114800" marR="0" lvl="8" indent="-355600"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pPr marL="25400" indent="0" algn="l">
              <a:lnSpc>
                <a:spcPct val="170000"/>
              </a:lnSpc>
            </a:pPr>
            <a:r>
              <a:rPr lang="en-US" sz="1800" dirty="0">
                <a:solidFill>
                  <a:schemeClr val="tx1"/>
                </a:solidFill>
                <a:latin typeface="Bricolage Grotesque" panose="020B0604020202020204" charset="0"/>
              </a:rPr>
              <a:t>[</a:t>
            </a:r>
            <a:r>
              <a:rPr lang="en-US" sz="1800" dirty="0" err="1">
                <a:solidFill>
                  <a:schemeClr val="tx1"/>
                </a:solidFill>
                <a:highlight>
                  <a:srgbClr val="FFFF00"/>
                </a:highlight>
                <a:latin typeface="Bricolage Grotesque" panose="020B0604020202020204" charset="0"/>
              </a:rPr>
              <a:t>Aggiungere</a:t>
            </a:r>
            <a:r>
              <a:rPr lang="en-US" sz="1800" dirty="0">
                <a:solidFill>
                  <a:schemeClr val="tx1"/>
                </a:solidFill>
                <a:highlight>
                  <a:srgbClr val="FFFF00"/>
                </a:highlight>
                <a:latin typeface="Bricolage Grotesque" panose="020B0604020202020204" charset="0"/>
              </a:rPr>
              <a:t> </a:t>
            </a:r>
            <a:r>
              <a:rPr lang="en-US" sz="1800" dirty="0" err="1">
                <a:solidFill>
                  <a:schemeClr val="tx1"/>
                </a:solidFill>
                <a:highlight>
                  <a:srgbClr val="FFFF00"/>
                </a:highlight>
                <a:latin typeface="Bricolage Grotesque" panose="020B0604020202020204" charset="0"/>
              </a:rPr>
              <a:t>icone</a:t>
            </a:r>
            <a:r>
              <a:rPr lang="en-US" sz="1800" dirty="0">
                <a:solidFill>
                  <a:schemeClr val="tx1"/>
                </a:solidFill>
                <a:highlight>
                  <a:srgbClr val="FFFF00"/>
                </a:highlight>
                <a:latin typeface="Bricolage Grotesque" panose="020B0604020202020204" charset="0"/>
              </a:rPr>
              <a:t> e </a:t>
            </a:r>
            <a:r>
              <a:rPr lang="en-US" sz="1800" dirty="0" err="1">
                <a:solidFill>
                  <a:schemeClr val="tx1"/>
                </a:solidFill>
                <a:highlight>
                  <a:srgbClr val="FFFF00"/>
                </a:highlight>
                <a:latin typeface="Bricolage Grotesque" panose="020B0604020202020204" charset="0"/>
              </a:rPr>
              <a:t>riorganizzare</a:t>
            </a:r>
            <a:r>
              <a:rPr lang="en-US" sz="1800" dirty="0">
                <a:solidFill>
                  <a:schemeClr val="tx1"/>
                </a:solidFill>
                <a:latin typeface="Bricolage Grotesque" panose="020B0604020202020204" charset="0"/>
              </a:rPr>
              <a:t>]</a:t>
            </a:r>
          </a:p>
          <a:p>
            <a:pPr marL="25400" indent="0" algn="l">
              <a:lnSpc>
                <a:spcPct val="170000"/>
              </a:lnSpc>
            </a:pPr>
            <a:endParaRPr lang="en-US" sz="1800" dirty="0">
              <a:solidFill>
                <a:schemeClr val="tx1"/>
              </a:solidFill>
              <a:latin typeface="Bricolage Grotesque" panose="020B0604020202020204" charset="0"/>
            </a:endParaRPr>
          </a:p>
          <a:p>
            <a:pPr marL="25400" indent="0" algn="l">
              <a:lnSpc>
                <a:spcPct val="170000"/>
              </a:lnSpc>
            </a:pPr>
            <a:endParaRPr lang="en-US" sz="1800" dirty="0">
              <a:solidFill>
                <a:schemeClr val="tx1"/>
              </a:solidFill>
              <a:latin typeface="Bricolage Grotesque" panose="020B0604020202020204" charset="0"/>
            </a:endParaRPr>
          </a:p>
        </p:txBody>
      </p:sp>
    </p:spTree>
    <p:extLst>
      <p:ext uri="{BB962C8B-B14F-4D97-AF65-F5344CB8AC3E}">
        <p14:creationId xmlns:p14="http://schemas.microsoft.com/office/powerpoint/2010/main" val="9949588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6E7FB9-6C3B-870E-F089-DE0FBCD73443}"/>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0C55B52-BD0F-5377-CF35-EC724332F1C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944D7419-BDE1-145B-DC83-F949DDFDBD47}"/>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D3D933CB-494F-FBC8-5862-F96D153EF8C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00ED237-F519-D688-21A5-5D802F09619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F1AC7FF2-A3BA-1739-1E85-0740A7815C4B}"/>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11464484-FED6-524E-82CE-2FAE756AB32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2936D8B-88BC-7969-A513-3C02170A3202}"/>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1499FF9-6913-04BF-DDBF-6E1B0AF88EC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5014281-7548-4445-80CB-0FA2A250EEF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23FC103-81AF-04CB-C1FD-AC647E69751A}"/>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FB8CE286-5EC9-6EAB-B45E-C18D5E827F9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6B7902F-2CF6-252C-223E-6267255F0ED9}"/>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We do not thematize AI in isolation as a technology opposed to humans or humanity, as it is often done in the public discourse, also in the past for other technology like the computer.</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4629761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E5C47-009B-A5CE-C3EE-B40158C3DD58}"/>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D8AF4F82-4A24-2349-9649-51DC1C242DD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54600716-8443-3E1B-4F74-962B4ABCEBF6}"/>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F1675F6-AD3E-7FC2-94E9-17C50BF799A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F9E2C91A-8B40-1BF2-B08B-81A41EE6F67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EBE8706C-072C-3911-A3AD-6699DA97ED6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80A82AD-5482-3D68-7828-440E238081F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09CC56F2-B6BB-6453-DC62-C917721FE6A1}"/>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00B36F6-AECB-E5A5-23BD-4F92002E2FF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5BCC7D4A-4D30-BC5F-F55F-11493339C19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3435C336-4753-6AD6-862F-08E1011929A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85831B93-4140-E99A-D548-8382C501EE89}"/>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86F1B549-F9E2-55C4-813F-1F54E145770B}"/>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Therefore, our course does not intend to reproduce a misleading type of discourse developed during the ‘80s with the advent of computers when they were opposed to humans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pic>
        <p:nvPicPr>
          <p:cNvPr id="3" name="Immagine 2">
            <a:extLst>
              <a:ext uri="{FF2B5EF4-FFF2-40B4-BE49-F238E27FC236}">
                <a16:creationId xmlns:a16="http://schemas.microsoft.com/office/drawing/2014/main" id="{F5624CD9-D166-5647-A2C1-B9AC1E91C0AB}"/>
              </a:ext>
            </a:extLst>
          </p:cNvPr>
          <p:cNvPicPr>
            <a:picLocks noChangeAspect="1"/>
          </p:cNvPicPr>
          <p:nvPr/>
        </p:nvPicPr>
        <p:blipFill>
          <a:blip r:embed="rId4"/>
          <a:stretch>
            <a:fillRect/>
          </a:stretch>
        </p:blipFill>
        <p:spPr>
          <a:xfrm>
            <a:off x="11629142" y="2950920"/>
            <a:ext cx="4085778" cy="6106218"/>
          </a:xfrm>
          <a:prstGeom prst="rect">
            <a:avLst/>
          </a:prstGeom>
        </p:spPr>
      </p:pic>
    </p:spTree>
    <p:extLst>
      <p:ext uri="{BB962C8B-B14F-4D97-AF65-F5344CB8AC3E}">
        <p14:creationId xmlns:p14="http://schemas.microsoft.com/office/powerpoint/2010/main" val="21547342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7189E8-E36E-B378-A26C-F977CF7B19D6}"/>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1EFD34ED-F377-BF30-E164-85D28CBE82F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8BC1D563-DDA6-DF3C-E27F-756BD2A6831C}"/>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3A4FB499-D396-7413-A54F-749E79350E0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925B7AE5-C43B-1D64-76FB-78BDED09C18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BE6DAFB9-A289-865E-A516-AC1939D07809}"/>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F634AA0-DEC6-B8BF-93F9-5DF5724C5FDC}"/>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95F3611D-40A7-2220-548A-E1AB4675515F}"/>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E1C45F26-4BDF-3A7C-094D-4BDE32829DC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78295E5-0491-A361-90E1-9C8F0A2381B3}"/>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C196B55C-EDAC-2DD4-F39F-DE84B1C31F1C}"/>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823A517-C190-E9F8-8E8B-E8367C7C3094}"/>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E9ECD8C-0CD0-03AD-23A3-7738221A0088}"/>
              </a:ext>
            </a:extLst>
          </p:cNvPr>
          <p:cNvSpPr>
            <a:spLocks noGrp="1"/>
          </p:cNvSpPr>
          <p:nvPr>
            <p:ph type="subTitle" idx="1"/>
          </p:nvPr>
        </p:nvSpPr>
        <p:spPr>
          <a:xfrm>
            <a:off x="1200064" y="295092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Computers did not confront a naked human, but they arrived in very complex environment already filled with technologies which equipped humans and their relations and rearranged it.</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pic>
        <p:nvPicPr>
          <p:cNvPr id="14" name="Immagine 13">
            <a:extLst>
              <a:ext uri="{FF2B5EF4-FFF2-40B4-BE49-F238E27FC236}">
                <a16:creationId xmlns:a16="http://schemas.microsoft.com/office/drawing/2014/main" id="{ECF63E01-FA17-4C6E-9BE0-E1ADF09CDEB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709444" y="2950920"/>
            <a:ext cx="4941365" cy="3873654"/>
          </a:xfrm>
          <a:prstGeom prst="rect">
            <a:avLst/>
          </a:prstGeom>
        </p:spPr>
      </p:pic>
      <p:pic>
        <p:nvPicPr>
          <p:cNvPr id="16" name="Immagine 15">
            <a:extLst>
              <a:ext uri="{FF2B5EF4-FFF2-40B4-BE49-F238E27FC236}">
                <a16:creationId xmlns:a16="http://schemas.microsoft.com/office/drawing/2014/main" id="{6DFAF04C-B04F-6F0D-A25D-1265FE670A9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60820" y="6859743"/>
            <a:ext cx="6250017" cy="3071041"/>
          </a:xfrm>
          <a:prstGeom prst="rect">
            <a:avLst/>
          </a:prstGeom>
        </p:spPr>
      </p:pic>
    </p:spTree>
    <p:extLst>
      <p:ext uri="{BB962C8B-B14F-4D97-AF65-F5344CB8AC3E}">
        <p14:creationId xmlns:p14="http://schemas.microsoft.com/office/powerpoint/2010/main" val="3306466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92BA7-9DDC-1928-3D8C-F331A8F9D77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866E84B7-6D57-8908-CB6F-C7DC8885241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15A9ADE4-D529-53B5-5225-2AA9661854B4}"/>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B7FFC32C-5C94-DC1D-F563-5329333B2A98}"/>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E093272-7507-9DF6-5864-B0839C34EA5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1268559-5E56-4F2C-087A-8622BC71AF2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4BB83DA-CB2A-33B5-FBEC-422907CA97F3}"/>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1C862E69-A1BC-13D8-F2D9-5DDA77DAF0E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921B709B-5843-3909-20EE-DA7221EE416E}"/>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26FD463-AA9D-10CB-C865-51FD6219CE78}"/>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A7353897-A01A-1ACA-8930-FD4308A59CF1}"/>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AD806837-50B9-BD7C-E742-EA76BD028E5B}"/>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706C9C79-43CC-8965-4700-682271BA37BE}"/>
              </a:ext>
            </a:extLst>
          </p:cNvPr>
          <p:cNvSpPr txBox="1"/>
          <p:nvPr/>
        </p:nvSpPr>
        <p:spPr>
          <a:xfrm>
            <a:off x="9144000" y="9930784"/>
            <a:ext cx="9144000" cy="307777"/>
          </a:xfrm>
          <a:prstGeom prst="rect">
            <a:avLst/>
          </a:prstGeom>
          <a:noFill/>
        </p:spPr>
        <p:txBody>
          <a:bodyPr wrap="square">
            <a:spAutoFit/>
          </a:bodyPr>
          <a:lstStyle/>
          <a:p>
            <a:pPr algn="r"/>
            <a:r>
              <a:rPr lang="en-US" dirty="0"/>
              <a:t>Sourcehttps://ec.europa.eu/eurostat/statistics-explained/index.php?title=Young_people_-_digital_world</a:t>
            </a:r>
          </a:p>
        </p:txBody>
      </p:sp>
      <p:pic>
        <p:nvPicPr>
          <p:cNvPr id="14" name="Immagine 13" descr="Immagine che contiene testo, mappa, atlante&#10;&#10;Il contenuto generato dall'IA potrebbe non essere corretto.">
            <a:extLst>
              <a:ext uri="{FF2B5EF4-FFF2-40B4-BE49-F238E27FC236}">
                <a16:creationId xmlns:a16="http://schemas.microsoft.com/office/drawing/2014/main" id="{2B30129B-F525-50AB-F570-1963E41E17EC}"/>
              </a:ext>
            </a:extLst>
          </p:cNvPr>
          <p:cNvPicPr>
            <a:picLocks noChangeAspect="1"/>
          </p:cNvPicPr>
          <p:nvPr/>
        </p:nvPicPr>
        <p:blipFill>
          <a:blip r:embed="rId3"/>
          <a:stretch>
            <a:fillRect/>
          </a:stretch>
        </p:blipFill>
        <p:spPr>
          <a:xfrm>
            <a:off x="5623920" y="1826241"/>
            <a:ext cx="7789127" cy="7789127"/>
          </a:xfrm>
          <a:prstGeom prst="rect">
            <a:avLst/>
          </a:prstGeom>
        </p:spPr>
      </p:pic>
    </p:spTree>
    <p:extLst>
      <p:ext uri="{BB962C8B-B14F-4D97-AF65-F5344CB8AC3E}">
        <p14:creationId xmlns:p14="http://schemas.microsoft.com/office/powerpoint/2010/main" val="17928672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30DCF-509E-9E43-F1E2-E0E67D015F94}"/>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22C0287C-E1FB-E01E-9897-78F7C441AC76}"/>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AI in the ecosystem</a:t>
            </a:r>
          </a:p>
        </p:txBody>
      </p:sp>
      <p:sp>
        <p:nvSpPr>
          <p:cNvPr id="4" name="Google Shape;118;p2">
            <a:extLst>
              <a:ext uri="{FF2B5EF4-FFF2-40B4-BE49-F238E27FC236}">
                <a16:creationId xmlns:a16="http://schemas.microsoft.com/office/drawing/2014/main" id="{63C9C2C6-B9B6-F2A2-DF88-0E7A094BC9D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AE4A908-40C0-4C3E-CA37-7B90B7C9F10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7092396E-CEAF-29A3-474D-BC06EEE9854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D50551E-74EA-CEEB-3DB3-98A0A9920758}"/>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966DA7C-9F38-5365-E950-31700C38B465}"/>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23CA215F-ECEA-30FB-AC3A-ECDFB956FCA0}"/>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C92C9A0A-45DC-5B52-4FD9-A1ABA2C70BDF}"/>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0C64262A-9264-228C-6FDA-D2FFFC7DFFD4}"/>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0762F974-23A2-544A-8A20-D92F8B504E6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233D0D13-60C5-D07B-E269-A9EC0CF90100}"/>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DA140105-A66E-7839-3BAB-151B6BD99E99}"/>
              </a:ext>
            </a:extLst>
          </p:cNvPr>
          <p:cNvSpPr>
            <a:spLocks noGrp="1"/>
          </p:cNvSpPr>
          <p:nvPr>
            <p:ph type="subTitle" idx="1"/>
          </p:nvPr>
        </p:nvSpPr>
        <p:spPr>
          <a:xfrm>
            <a:off x="1242594" y="2238561"/>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In our course we consider too that AI arrives in already digitalized environments, as are schools and classes.</a:t>
            </a:r>
          </a:p>
          <a:p>
            <a:pPr marL="25400" indent="0" algn="l">
              <a:lnSpc>
                <a:spcPct val="170000"/>
              </a:lnSpc>
            </a:pPr>
            <a:r>
              <a:rPr lang="en-US" dirty="0">
                <a:solidFill>
                  <a:schemeClr val="tx1"/>
                </a:solidFill>
                <a:latin typeface="Bricolage Grotesque" panose="020B0604020202020204" charset="0"/>
              </a:rPr>
              <a:t>Therefore, we start from your situations without isolating AI, but trying to understand with you how AI will integrate or not and will </a:t>
            </a:r>
            <a:r>
              <a:rPr lang="en-US" dirty="0" err="1">
                <a:solidFill>
                  <a:schemeClr val="tx1"/>
                </a:solidFill>
                <a:latin typeface="Bricolage Grotesque" panose="020B0604020202020204" charset="0"/>
              </a:rPr>
              <a:t>reaarticulte</a:t>
            </a:r>
            <a:r>
              <a:rPr lang="en-US" dirty="0">
                <a:solidFill>
                  <a:schemeClr val="tx1"/>
                </a:solidFill>
                <a:latin typeface="Bricolage Grotesque" panose="020B0604020202020204" charset="0"/>
              </a:rPr>
              <a:t> such environments.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336810294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27DBF-0C28-97F7-081A-B838A4F4A68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12A6E1C-2C6A-2C02-1F84-F3C1C2ED5CFC}"/>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5AF773FB-E996-8CD3-9B9C-54D72205435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8D13188B-88E7-D774-A697-942F73EE92A4}"/>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0554492-E042-C28A-C173-B53347A08348}"/>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07C33EB-B94C-6348-401F-71395192CC15}"/>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94574126-645E-C96A-D7EE-562E0EAFC859}"/>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E6E57A4C-16EA-66E5-8F2A-57420DF0952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80BB207F-B469-148E-06B0-1F957B9C40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86BBC09-2038-FDC8-B091-5B06BCF2C95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BAF190C-69AE-0CA1-C56B-594DAF662548}"/>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D90FB5AC-218A-FBB6-6A49-6CE5896322E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B1355D2E-AC06-4FDE-5AD8-554DD24D6DB3}"/>
              </a:ext>
            </a:extLst>
          </p:cNvPr>
          <p:cNvSpPr>
            <a:spLocks noGrp="1"/>
          </p:cNvSpPr>
          <p:nvPr>
            <p:ph type="subTitle" idx="1"/>
          </p:nvPr>
        </p:nvSpPr>
        <p:spPr>
          <a:xfrm>
            <a:off x="7710592" y="3499560"/>
            <a:ext cx="8111606"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Image</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33698034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CF9665-ED18-A010-E171-1B5BF622554D}"/>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D83351-9219-28CF-887E-064EF42BBB74}"/>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0FEAA172-B603-D10A-AA96-38CE93A384F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4586EAF7-BC9D-CAFD-5DF0-697B771909F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2F93807-5CC5-0F20-BD83-D1D6B8AF439D}"/>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CB97AF3F-F112-F973-DF92-7CB95EADB17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0FDE1EB-E9F3-7593-890A-0D9AB4592B48}"/>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5ABB403F-8FE1-3C1D-B63B-26753E4C7D5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48CDC857-7493-270E-8892-4D63DB3D238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894F6F84-BF2D-1806-3C31-9ACE72DF84CF}"/>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49DC2ED7-85D4-791C-B5A6-26A7C99CC503}"/>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1EE79678-524D-CE07-3985-E5F035E8490C}"/>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2CF79039-A3F3-05A0-8B5B-06C07C9925BD}"/>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Following sociologist Jaron </a:t>
            </a:r>
            <a:r>
              <a:rPr lang="en-US" dirty="0" err="1">
                <a:solidFill>
                  <a:schemeClr val="tx1"/>
                </a:solidFill>
                <a:latin typeface="Bricolage Grotesque" panose="020B0604020202020204" charset="0"/>
              </a:rPr>
              <a:t>Harambam</a:t>
            </a:r>
            <a:r>
              <a:rPr lang="en-US" dirty="0">
                <a:solidFill>
                  <a:schemeClr val="tx1"/>
                </a:solidFill>
                <a:latin typeface="Bricolage Grotesque" panose="020B0604020202020204" charset="0"/>
              </a:rPr>
              <a:t>, we can say that today we are in an age of “epistemic instability”, i.e. “an age […] where the truth can no longer be fully guaranteed by one epistemic authority, institution, or tradition, while its consequential relativism and ambivalence cannot fully be embraced either</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673172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41692-D9C0-CC98-D51C-425F681FAB1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55797CA4-DF8B-19EE-37F8-3F5D3F02FB9A}"/>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CA177E1C-F76B-5115-4E14-DB4EE98781DD}"/>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020D3CD6-0642-D978-F277-4563F058BBA6}"/>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02B1B648-0F6C-8617-17F8-B9ECC69354AA}"/>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2A752C3A-88A5-5C28-2EFA-CF67B85E73D0}"/>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C6F8B6F2-A8CF-556B-6093-940781A58B5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36813202-4F38-CA19-37AD-E973DFDEEBE8}"/>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DDEEA0DF-8070-393D-2D37-A126791F644A}"/>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30A85B03-6288-74D6-B133-86B150B55351}"/>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7BF09C5-0F1D-D309-92DD-D46C90459457}"/>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9D483F7-A1EB-EB83-F28E-897B8591079F}"/>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11C055C3-80BF-C86F-EBD7-4FB506E97BFB}"/>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This means that epistemic institutions like universities, schools, research centers do not have the authority and the trust they enjoyed in the past – which is not in itself a bad or good thing.</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17616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C597BE-79B8-E2EF-2CC8-19F51A78CE7C}"/>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7F238F79-8E1B-7216-080E-4E2067E80CFF}"/>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EA862D08-29F4-B4C7-4D26-AB711CA8C20E}"/>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65C761F7-ED32-579A-8741-F96C91C7D2B0}"/>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5EF039B5-7DFB-0690-D4D0-84D0B566EB55}"/>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E44B736-E75B-082D-4058-6976919D8C8D}"/>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F5031A21-660F-9550-E772-4E923D9C6217}"/>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E378A0A-953B-BE41-3324-EA2E5AC06F39}"/>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A4B791BA-CAC9-E99D-2D5F-6EA8A860F1F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60B173B3-3AA6-921C-670B-223A7FB30500}"/>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5E5D997E-2EDA-C706-FB62-2C2234908009}"/>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3FCB99B1-0557-EC7F-3965-36DE60165B4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C3C0BA6-7A2A-A60D-D6CA-730F99B93D96}"/>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In a situation of “epistemic instability” truth becomes an issue, a contested issue, which can lead to various controversies (debates, discussions, clashes, etc.).</a:t>
            </a:r>
          </a:p>
          <a:p>
            <a:pPr marL="25400" indent="0" algn="l">
              <a:lnSpc>
                <a:spcPct val="170000"/>
              </a:lnSpc>
            </a:pPr>
            <a:r>
              <a:rPr lang="en-US" dirty="0">
                <a:solidFill>
                  <a:schemeClr val="tx1"/>
                </a:solidFill>
                <a:latin typeface="Bricolage Grotesque" panose="020B0604020202020204" charset="0"/>
              </a:rPr>
              <a:t>Facts as well are contested issues, never fully settled, as it happens during experiments within scientific practices.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We deem that the </a:t>
            </a:r>
            <a:r>
              <a:rPr lang="en-US" dirty="0" err="1">
                <a:solidFill>
                  <a:schemeClr val="tx1"/>
                </a:solidFill>
                <a:latin typeface="Bricolage Grotesque" panose="020B0604020202020204" charset="0"/>
              </a:rPr>
              <a:t>impo</a:t>
            </a: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116277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90EAD-30C3-F459-3B0A-8386E290511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9E6E5AAF-994B-3EAD-8E45-1146E2DCB6A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1CA42DEF-61F6-9519-A110-43E1B7734535}"/>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EA915D95-CCED-6736-F093-D040131B9FDC}"/>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6700E968-49DB-7227-5E12-8B78B8E35A33}"/>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4349B9ED-0D63-1BFE-AC97-F370C68A5061}"/>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65C847DB-3CBE-4F22-FD88-43657728C4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B4AB0727-D5C2-8A2D-2D19-90F40C8580EA}"/>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67453D8C-E181-6D22-9CBF-ADF1556F0CB3}"/>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78444DB1-4074-FDF9-81A3-40F31A87D29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B1A9D402-98CC-8FA8-807D-8B3BD2A4A97B}"/>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4A5F78A1-8F92-EF0B-C857-56495F0AF8C3}"/>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040C0018-DA87-52E7-CE5C-E7496D655CEE}"/>
              </a:ext>
            </a:extLst>
          </p:cNvPr>
          <p:cNvSpPr>
            <a:spLocks noGrp="1"/>
          </p:cNvSpPr>
          <p:nvPr>
            <p:ph type="subTitle" idx="1"/>
          </p:nvPr>
        </p:nvSpPr>
        <p:spPr>
          <a:xfrm>
            <a:off x="816016" y="2247067"/>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Such epistemic instability can strengthen or weaken our democracies, in relation to the way controversies around truth and fact are conducted.</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22878730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3BF3F-E32A-1B7E-6A3C-9FF597EBBDD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6EF2E42B-D951-CFA6-06E4-75EAC624F7C0}"/>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Epistemic instability</a:t>
            </a:r>
          </a:p>
        </p:txBody>
      </p:sp>
      <p:sp>
        <p:nvSpPr>
          <p:cNvPr id="4" name="Google Shape;118;p2">
            <a:extLst>
              <a:ext uri="{FF2B5EF4-FFF2-40B4-BE49-F238E27FC236}">
                <a16:creationId xmlns:a16="http://schemas.microsoft.com/office/drawing/2014/main" id="{5E4EE891-6D8C-97BE-1925-387DAC6D0FB3}"/>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ADA3A986-0EAD-345B-2AF0-E1C71FCD2A32}"/>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38BB9FB2-CD90-60CA-A565-DC81B2191496}"/>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D21EA29B-FC2F-29EB-37B0-4574DB87FF7A}"/>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75E04110-A48E-6C2A-3A5E-F84110F1D8C6}"/>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C998DFF0-3320-54C9-3997-071E316BC92E}"/>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0F449208-2E72-CD60-8110-EADCB2CCD1E9}"/>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9814A45-F9CA-0BC6-0E2C-04EEA6B57A17}"/>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DD221740-EDBE-6D7E-9AF3-F812E14A3A5D}"/>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940F0F19-E3B2-57E0-4C52-3AD031A18D16}"/>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5" name="Υπότιτλος 2">
            <a:extLst>
              <a:ext uri="{FF2B5EF4-FFF2-40B4-BE49-F238E27FC236}">
                <a16:creationId xmlns:a16="http://schemas.microsoft.com/office/drawing/2014/main" id="{4274A4C6-708A-7A9D-62FF-1C1E6DB9F10A}"/>
              </a:ext>
            </a:extLst>
          </p:cNvPr>
          <p:cNvSpPr>
            <a:spLocks noGrp="1"/>
          </p:cNvSpPr>
          <p:nvPr>
            <p:ph type="subTitle" idx="1"/>
          </p:nvPr>
        </p:nvSpPr>
        <p:spPr>
          <a:xfrm>
            <a:off x="816016" y="1826241"/>
            <a:ext cx="8327984" cy="1171944"/>
          </a:xfrm>
        </p:spPr>
        <p:txBody>
          <a:bodyPr>
            <a:noAutofit/>
          </a:bodyPr>
          <a:lstStyle/>
          <a:p>
            <a:pPr marL="25400" indent="0" algn="l">
              <a:lnSpc>
                <a:spcPct val="170000"/>
              </a:lnSpc>
            </a:pPr>
            <a:r>
              <a:rPr lang="en-US" dirty="0">
                <a:solidFill>
                  <a:schemeClr val="tx1"/>
                </a:solidFill>
                <a:latin typeface="Bricolage Grotesque" panose="020B0604020202020204" charset="0"/>
              </a:rPr>
              <a:t>Thus, our course is not aimed to tell what is truth or what facts are, but to provide you, and in turn, through you, provide your students, with tools to discern and discuss information about truth and facts.</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r>
              <a:rPr lang="en-US" dirty="0">
                <a:solidFill>
                  <a:schemeClr val="tx1"/>
                </a:solidFill>
                <a:latin typeface="Bricolage Grotesque" panose="020B0604020202020204" charset="0"/>
              </a:rPr>
              <a:t>These tools enable in most cases continuous comparisons among sources, among situations and among points of view.</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US" dirty="0">
              <a:solidFill>
                <a:schemeClr val="tx1"/>
              </a:solidFill>
              <a:latin typeface="Bricolage Grotesque" panose="020B0604020202020204" charset="0"/>
            </a:endParaRPr>
          </a:p>
        </p:txBody>
      </p:sp>
    </p:spTree>
    <p:extLst>
      <p:ext uri="{BB962C8B-B14F-4D97-AF65-F5344CB8AC3E}">
        <p14:creationId xmlns:p14="http://schemas.microsoft.com/office/powerpoint/2010/main" val="150769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A2566-4495-C0B0-34C2-52F7CA88FC2A}"/>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3B11D482-9770-D8B8-FE1C-05081F20D58B}"/>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5A4A30CB-CA46-758D-1E69-C0B90613E072}"/>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F8390154-91D5-3B31-6F78-CE3230085AC1}"/>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0A31ABF-89B5-48B6-3F07-CA2C648859D7}"/>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A294BC47-BB99-087D-7938-A6312AC8E9C7}"/>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A506FD7C-0C74-6093-CEAB-84950A32727D}"/>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63437D6B-F8EA-BE79-4AFF-4082258069A3}"/>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B4CFF185-B6F5-3C43-CC67-96304AAD06D8}"/>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C21CC3C0-EC70-A0FB-9756-EEC4B215DD5B}"/>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95868900-4E51-0060-5E29-B4A1BACD034F}"/>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C2C9FEEE-EDB3-75E5-AA4A-6597257B5398}"/>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5CCC3F0A-FC96-97BD-FAE7-3D419800BBB2}"/>
              </a:ext>
            </a:extLst>
          </p:cNvPr>
          <p:cNvSpPr txBox="1"/>
          <p:nvPr/>
        </p:nvSpPr>
        <p:spPr>
          <a:xfrm>
            <a:off x="9144000" y="9930784"/>
            <a:ext cx="9144000" cy="307777"/>
          </a:xfrm>
          <a:prstGeom prst="rect">
            <a:avLst/>
          </a:prstGeom>
          <a:noFill/>
        </p:spPr>
        <p:txBody>
          <a:bodyPr wrap="square">
            <a:spAutoFit/>
          </a:bodyPr>
          <a:lstStyle/>
          <a:p>
            <a:pPr algn="r"/>
            <a:r>
              <a:rPr lang="en-US" dirty="0"/>
              <a:t>Source: https://mydroneproject.eu/2025/07/22/why-digital-literacy-is-no-longer-optional/</a:t>
            </a:r>
          </a:p>
        </p:txBody>
      </p:sp>
      <p:sp>
        <p:nvSpPr>
          <p:cNvPr id="3" name="Υπότιτλος 2">
            <a:extLst>
              <a:ext uri="{FF2B5EF4-FFF2-40B4-BE49-F238E27FC236}">
                <a16:creationId xmlns:a16="http://schemas.microsoft.com/office/drawing/2014/main" id="{C3FA6821-D442-AC9E-999D-7FC6CF7A5765}"/>
              </a:ext>
            </a:extLst>
          </p:cNvPr>
          <p:cNvSpPr>
            <a:spLocks noGrp="1"/>
          </p:cNvSpPr>
          <p:nvPr>
            <p:ph type="subTitle" idx="1"/>
          </p:nvPr>
        </p:nvSpPr>
        <p:spPr>
          <a:xfrm>
            <a:off x="1013345" y="2589663"/>
            <a:ext cx="9602616" cy="3376797"/>
          </a:xfrm>
        </p:spPr>
        <p:txBody>
          <a:bodyPr>
            <a:noAutofit/>
          </a:bodyPr>
          <a:lstStyle/>
          <a:p>
            <a:pPr marL="25400" indent="0" algn="l">
              <a:lnSpc>
                <a:spcPct val="170000"/>
              </a:lnSpc>
            </a:pPr>
            <a:r>
              <a:rPr lang="en-US" dirty="0">
                <a:solidFill>
                  <a:schemeClr val="tx1"/>
                </a:solidFill>
                <a:latin typeface="Bricolage Grotesque" panose="020B0604020202020204" charset="0"/>
              </a:rPr>
              <a:t>Today’s digital world […] is a complex system of persuasion, influence, and constant interaction, often shaped by algorithms teens don’t understand and don’t control.</a:t>
            </a:r>
          </a:p>
          <a:p>
            <a:pPr marL="25400" indent="0" algn="l">
              <a:lnSpc>
                <a:spcPct val="170000"/>
              </a:lnSpc>
            </a:pPr>
            <a:r>
              <a:rPr lang="en-US" dirty="0">
                <a:solidFill>
                  <a:schemeClr val="tx1"/>
                </a:solidFill>
                <a:latin typeface="Bricolage Grotesque" panose="020B0604020202020204" charset="0"/>
              </a:rPr>
              <a:t> </a:t>
            </a: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2373447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630390-2731-63BC-EEC1-4E072D25466B}"/>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CDF9181C-9C45-C465-3BFB-79E3D97456E8}"/>
              </a:ext>
            </a:extLst>
          </p:cNvPr>
          <p:cNvSpPr>
            <a:spLocks noGrp="1"/>
          </p:cNvSpPr>
          <p:nvPr>
            <p:ph type="ctrTitle"/>
          </p:nvPr>
        </p:nvSpPr>
        <p:spPr>
          <a:xfrm>
            <a:off x="2693442" y="356216"/>
            <a:ext cx="14748395" cy="1470025"/>
          </a:xfrm>
        </p:spPr>
        <p:txBody>
          <a:bodyPr/>
          <a:lstStyle/>
          <a:p>
            <a:r>
              <a:rPr lang="en-US" dirty="0">
                <a:latin typeface="Bricolage Grotesque" panose="020B0604020202020204" charset="0"/>
              </a:rPr>
              <a:t>Digital Media Use among young people in EU</a:t>
            </a:r>
            <a:endParaRPr lang="el-GR" dirty="0"/>
          </a:p>
        </p:txBody>
      </p:sp>
      <p:sp>
        <p:nvSpPr>
          <p:cNvPr id="4" name="Google Shape;118;p2">
            <a:extLst>
              <a:ext uri="{FF2B5EF4-FFF2-40B4-BE49-F238E27FC236}">
                <a16:creationId xmlns:a16="http://schemas.microsoft.com/office/drawing/2014/main" id="{CE428F9F-7042-1CC6-1843-F6D153D0450F}"/>
              </a:ext>
            </a:extLst>
          </p:cNvPr>
          <p:cNvSpPr/>
          <p:nvPr/>
        </p:nvSpPr>
        <p:spPr>
          <a:xfrm>
            <a:off x="411452" y="654300"/>
            <a:ext cx="2930478" cy="1171943"/>
          </a:xfrm>
          <a:custGeom>
            <a:avLst/>
            <a:gdLst/>
            <a:ahLst/>
            <a:cxnLst/>
            <a:rect l="l" t="t" r="r" b="b"/>
            <a:pathLst>
              <a:path w="2930478" h="1171943" extrusionOk="0">
                <a:moveTo>
                  <a:pt x="0" y="0"/>
                </a:moveTo>
                <a:lnTo>
                  <a:pt x="2930478" y="0"/>
                </a:lnTo>
                <a:lnTo>
                  <a:pt x="2930478" y="1171943"/>
                </a:lnTo>
                <a:lnTo>
                  <a:pt x="0" y="1171943"/>
                </a:lnTo>
                <a:lnTo>
                  <a:pt x="0" y="0"/>
                </a:lnTo>
                <a:close/>
              </a:path>
            </a:pathLst>
          </a:custGeom>
          <a:blipFill rotWithShape="1">
            <a:blip r:embed="rId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 name="Google Shape;147;p2">
            <a:extLst>
              <a:ext uri="{FF2B5EF4-FFF2-40B4-BE49-F238E27FC236}">
                <a16:creationId xmlns:a16="http://schemas.microsoft.com/office/drawing/2014/main" id="{5C09820D-C41F-67DD-8955-018775538B5D}"/>
              </a:ext>
            </a:extLst>
          </p:cNvPr>
          <p:cNvGrpSpPr/>
          <p:nvPr/>
        </p:nvGrpSpPr>
        <p:grpSpPr>
          <a:xfrm>
            <a:off x="790770" y="-112458"/>
            <a:ext cx="1427175" cy="786776"/>
            <a:chOff x="0" y="-38100"/>
            <a:chExt cx="373234" cy="205757"/>
          </a:xfrm>
        </p:grpSpPr>
        <p:sp>
          <p:nvSpPr>
            <p:cNvPr id="6" name="Google Shape;148;p2">
              <a:extLst>
                <a:ext uri="{FF2B5EF4-FFF2-40B4-BE49-F238E27FC236}">
                  <a16:creationId xmlns:a16="http://schemas.microsoft.com/office/drawing/2014/main" id="{BA732FB0-6893-9FB8-CB21-434A2209FFAE}"/>
                </a:ext>
              </a:extLst>
            </p:cNvPr>
            <p:cNvSpPr/>
            <p:nvPr/>
          </p:nvSpPr>
          <p:spPr>
            <a:xfrm>
              <a:off x="0" y="0"/>
              <a:ext cx="373234" cy="167657"/>
            </a:xfrm>
            <a:custGeom>
              <a:avLst/>
              <a:gdLst/>
              <a:ahLst/>
              <a:cxnLst/>
              <a:rect l="l" t="t" r="r" b="b"/>
              <a:pathLst>
                <a:path w="373234" h="167657" extrusionOk="0">
                  <a:moveTo>
                    <a:pt x="0" y="0"/>
                  </a:moveTo>
                  <a:lnTo>
                    <a:pt x="373234" y="0"/>
                  </a:lnTo>
                  <a:lnTo>
                    <a:pt x="373234" y="167657"/>
                  </a:lnTo>
                  <a:lnTo>
                    <a:pt x="0" y="167657"/>
                  </a:lnTo>
                  <a:close/>
                </a:path>
              </a:pathLst>
            </a:custGeom>
            <a:solidFill>
              <a:srgbClr val="73CEE2">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 name="Google Shape;149;p2">
              <a:extLst>
                <a:ext uri="{FF2B5EF4-FFF2-40B4-BE49-F238E27FC236}">
                  <a16:creationId xmlns:a16="http://schemas.microsoft.com/office/drawing/2014/main" id="{0717C4D8-3595-9BFD-39E6-1A2F59CC8FCF}"/>
                </a:ext>
              </a:extLst>
            </p:cNvPr>
            <p:cNvSpPr txBox="1"/>
            <p:nvPr/>
          </p:nvSpPr>
          <p:spPr>
            <a:xfrm>
              <a:off x="0" y="-38100"/>
              <a:ext cx="373234"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141;p2">
            <a:extLst>
              <a:ext uri="{FF2B5EF4-FFF2-40B4-BE49-F238E27FC236}">
                <a16:creationId xmlns:a16="http://schemas.microsoft.com/office/drawing/2014/main" id="{0C1A5AA5-7885-CA8F-6D89-67B9A6FDC03F}"/>
              </a:ext>
            </a:extLst>
          </p:cNvPr>
          <p:cNvGrpSpPr/>
          <p:nvPr/>
        </p:nvGrpSpPr>
        <p:grpSpPr>
          <a:xfrm>
            <a:off x="0" y="-112458"/>
            <a:ext cx="315272" cy="786776"/>
            <a:chOff x="0" y="-38100"/>
            <a:chExt cx="82450" cy="205757"/>
          </a:xfrm>
        </p:grpSpPr>
        <p:sp>
          <p:nvSpPr>
            <p:cNvPr id="9" name="Google Shape;142;p2">
              <a:extLst>
                <a:ext uri="{FF2B5EF4-FFF2-40B4-BE49-F238E27FC236}">
                  <a16:creationId xmlns:a16="http://schemas.microsoft.com/office/drawing/2014/main" id="{48D53E56-8E4B-D607-CAA6-B91712B940E6}"/>
                </a:ext>
              </a:extLst>
            </p:cNvPr>
            <p:cNvSpPr/>
            <p:nvPr/>
          </p:nvSpPr>
          <p:spPr>
            <a:xfrm>
              <a:off x="0" y="0"/>
              <a:ext cx="82450" cy="167657"/>
            </a:xfrm>
            <a:custGeom>
              <a:avLst/>
              <a:gdLst/>
              <a:ahLst/>
              <a:cxnLst/>
              <a:rect l="l" t="t" r="r" b="b"/>
              <a:pathLst>
                <a:path w="82450" h="167657" extrusionOk="0">
                  <a:moveTo>
                    <a:pt x="0" y="0"/>
                  </a:moveTo>
                  <a:lnTo>
                    <a:pt x="82450" y="0"/>
                  </a:lnTo>
                  <a:lnTo>
                    <a:pt x="82450" y="167657"/>
                  </a:lnTo>
                  <a:lnTo>
                    <a:pt x="0" y="167657"/>
                  </a:lnTo>
                  <a:close/>
                </a:path>
              </a:pathLst>
            </a:custGeom>
            <a:solidFill>
              <a:srgbClr val="A3D063">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143;p2">
              <a:extLst>
                <a:ext uri="{FF2B5EF4-FFF2-40B4-BE49-F238E27FC236}">
                  <a16:creationId xmlns:a16="http://schemas.microsoft.com/office/drawing/2014/main" id="{73CA06F4-FBDE-55CE-9AD8-065479EA4772}"/>
                </a:ext>
              </a:extLst>
            </p:cNvPr>
            <p:cNvSpPr txBox="1"/>
            <p:nvPr/>
          </p:nvSpPr>
          <p:spPr>
            <a:xfrm>
              <a:off x="0" y="-38100"/>
              <a:ext cx="82450" cy="205757"/>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1" name="Google Shape;144;p2">
            <a:extLst>
              <a:ext uri="{FF2B5EF4-FFF2-40B4-BE49-F238E27FC236}">
                <a16:creationId xmlns:a16="http://schemas.microsoft.com/office/drawing/2014/main" id="{278E89EF-C443-F6B4-2830-5B85B1FB9F79}"/>
              </a:ext>
            </a:extLst>
          </p:cNvPr>
          <p:cNvGrpSpPr/>
          <p:nvPr/>
        </p:nvGrpSpPr>
        <p:grpSpPr>
          <a:xfrm>
            <a:off x="0" y="1116904"/>
            <a:ext cx="503883" cy="1931922"/>
            <a:chOff x="0" y="-38100"/>
            <a:chExt cx="131775" cy="505235"/>
          </a:xfrm>
        </p:grpSpPr>
        <p:sp>
          <p:nvSpPr>
            <p:cNvPr id="12" name="Google Shape;145;p2">
              <a:extLst>
                <a:ext uri="{FF2B5EF4-FFF2-40B4-BE49-F238E27FC236}">
                  <a16:creationId xmlns:a16="http://schemas.microsoft.com/office/drawing/2014/main" id="{10E865F9-EA06-7A6D-BCCE-6738FADC8546}"/>
                </a:ext>
              </a:extLst>
            </p:cNvPr>
            <p:cNvSpPr/>
            <p:nvPr/>
          </p:nvSpPr>
          <p:spPr>
            <a:xfrm>
              <a:off x="0" y="0"/>
              <a:ext cx="131775" cy="467135"/>
            </a:xfrm>
            <a:custGeom>
              <a:avLst/>
              <a:gdLst/>
              <a:ahLst/>
              <a:cxnLst/>
              <a:rect l="l" t="t" r="r" b="b"/>
              <a:pathLst>
                <a:path w="131775" h="467135" extrusionOk="0">
                  <a:moveTo>
                    <a:pt x="0" y="0"/>
                  </a:moveTo>
                  <a:lnTo>
                    <a:pt x="131775" y="0"/>
                  </a:lnTo>
                  <a:lnTo>
                    <a:pt x="131775" y="467135"/>
                  </a:lnTo>
                  <a:lnTo>
                    <a:pt x="0" y="467135"/>
                  </a:lnTo>
                  <a:close/>
                </a:path>
              </a:pathLst>
            </a:custGeom>
            <a:solidFill>
              <a:srgbClr val="FFDE00">
                <a:alpha val="46666"/>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46;p2">
              <a:extLst>
                <a:ext uri="{FF2B5EF4-FFF2-40B4-BE49-F238E27FC236}">
                  <a16:creationId xmlns:a16="http://schemas.microsoft.com/office/drawing/2014/main" id="{B8D8CBFA-0A68-2CD5-B879-7933F4DDA21A}"/>
                </a:ext>
              </a:extLst>
            </p:cNvPr>
            <p:cNvSpPr txBox="1"/>
            <p:nvPr/>
          </p:nvSpPr>
          <p:spPr>
            <a:xfrm>
              <a:off x="0" y="-38100"/>
              <a:ext cx="131775" cy="505234"/>
            </a:xfrm>
            <a:prstGeom prst="rect">
              <a:avLst/>
            </a:prstGeom>
            <a:noFill/>
            <a:ln>
              <a:noFill/>
            </a:ln>
          </p:spPr>
          <p:txBody>
            <a:bodyPr spcFirstLastPara="1" wrap="square" lIns="42325" tIns="42325" rIns="42325" bIns="42325" anchor="ctr" anchorCtr="0">
              <a:noAutofit/>
            </a:bodyPr>
            <a:lstStyle/>
            <a:p>
              <a:pPr marL="0" marR="0" lvl="0" indent="0" algn="ctr" rtl="0">
                <a:lnSpc>
                  <a:spcPct val="123111"/>
                </a:lnSpc>
                <a:spcBef>
                  <a:spcPts val="0"/>
                </a:spcBef>
                <a:spcAft>
                  <a:spcPts val="0"/>
                </a:spcAft>
                <a:buNone/>
              </a:pPr>
              <a:endParaRPr sz="1800">
                <a:solidFill>
                  <a:schemeClr val="dk1"/>
                </a:solidFill>
                <a:latin typeface="Calibri"/>
                <a:ea typeface="Calibri"/>
                <a:cs typeface="Calibri"/>
                <a:sym typeface="Calibri"/>
              </a:endParaRPr>
            </a:p>
          </p:txBody>
        </p:sp>
      </p:grpSp>
      <p:sp>
        <p:nvSpPr>
          <p:cNvPr id="17" name="CasellaDiTesto 16">
            <a:extLst>
              <a:ext uri="{FF2B5EF4-FFF2-40B4-BE49-F238E27FC236}">
                <a16:creationId xmlns:a16="http://schemas.microsoft.com/office/drawing/2014/main" id="{A5818703-9D3C-CDF4-9FAF-04B8560D93B7}"/>
              </a:ext>
            </a:extLst>
          </p:cNvPr>
          <p:cNvSpPr txBox="1"/>
          <p:nvPr/>
        </p:nvSpPr>
        <p:spPr>
          <a:xfrm>
            <a:off x="9144000" y="9930784"/>
            <a:ext cx="9144000" cy="307777"/>
          </a:xfrm>
          <a:prstGeom prst="rect">
            <a:avLst/>
          </a:prstGeom>
          <a:noFill/>
        </p:spPr>
        <p:txBody>
          <a:bodyPr wrap="square">
            <a:spAutoFit/>
          </a:bodyPr>
          <a:lstStyle/>
          <a:p>
            <a:pPr algn="r"/>
            <a:r>
              <a:rPr lang="en-US" dirty="0"/>
              <a:t>Source: https://mydroneproject.eu/2025/07/22/why-digital-literacy-is-no-longer-optional/</a:t>
            </a:r>
          </a:p>
        </p:txBody>
      </p:sp>
      <p:sp>
        <p:nvSpPr>
          <p:cNvPr id="3" name="Υπότιτλος 2">
            <a:extLst>
              <a:ext uri="{FF2B5EF4-FFF2-40B4-BE49-F238E27FC236}">
                <a16:creationId xmlns:a16="http://schemas.microsoft.com/office/drawing/2014/main" id="{6B1A2484-F01C-0ACE-985E-C2097A3A268C}"/>
              </a:ext>
            </a:extLst>
          </p:cNvPr>
          <p:cNvSpPr>
            <a:spLocks noGrp="1"/>
          </p:cNvSpPr>
          <p:nvPr>
            <p:ph type="subTitle" idx="1"/>
          </p:nvPr>
        </p:nvSpPr>
        <p:spPr>
          <a:xfrm>
            <a:off x="1013344" y="2589663"/>
            <a:ext cx="11300575" cy="3376797"/>
          </a:xfrm>
        </p:spPr>
        <p:txBody>
          <a:bodyPr>
            <a:noAutofit/>
          </a:bodyPr>
          <a:lstStyle/>
          <a:p>
            <a:pPr marL="25400" indent="0" algn="l">
              <a:lnSpc>
                <a:spcPct val="170000"/>
              </a:lnSpc>
            </a:pPr>
            <a:r>
              <a:rPr lang="en-US" dirty="0">
                <a:solidFill>
                  <a:schemeClr val="tx1"/>
                </a:solidFill>
                <a:latin typeface="Bricolage Grotesque" panose="020B0604020202020204" charset="0"/>
              </a:rPr>
              <a:t>Teens</a:t>
            </a:r>
          </a:p>
          <a:p>
            <a:pPr marL="482600" indent="-457200" algn="l">
              <a:buFontTx/>
              <a:buChar char="-"/>
            </a:pPr>
            <a:r>
              <a:rPr lang="en-US" dirty="0">
                <a:solidFill>
                  <a:schemeClr val="tx1"/>
                </a:solidFill>
                <a:latin typeface="Bricolage Grotesque" panose="020B0604020202020204" charset="0"/>
              </a:rPr>
              <a:t>are exposed to misinformation and deepfakes that look increasingly convincing</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face cyberbullying, social pressure, and algorithmic manipulation</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deal with addictive design, attention overload, and subtle surveillance — all often without adult guidance</a:t>
            </a:r>
          </a:p>
          <a:p>
            <a:pPr marL="482600" indent="-457200" algn="l">
              <a:buFontTx/>
              <a:buChar char="-"/>
            </a:pPr>
            <a:endParaRPr lang="en-US" dirty="0">
              <a:solidFill>
                <a:schemeClr val="tx1"/>
              </a:solidFill>
              <a:latin typeface="Bricolage Grotesque" panose="020B0604020202020204" charset="0"/>
            </a:endParaRPr>
          </a:p>
          <a:p>
            <a:pPr marL="482600" indent="-457200" algn="l">
              <a:buFontTx/>
              <a:buChar char="-"/>
            </a:pPr>
            <a:r>
              <a:rPr lang="en-US" dirty="0">
                <a:solidFill>
                  <a:schemeClr val="tx1"/>
                </a:solidFill>
                <a:latin typeface="Bricolage Grotesque" panose="020B0604020202020204" charset="0"/>
              </a:rPr>
              <a:t>encounter content that shapes their identity, beliefs, and mental health, sometimes more than their immediate environments do.</a:t>
            </a:r>
          </a:p>
          <a:p>
            <a:pPr marL="25400" indent="0" algn="l">
              <a:lnSpc>
                <a:spcPct val="170000"/>
              </a:lnSpc>
            </a:pPr>
            <a:endParaRPr lang="en-US" dirty="0">
              <a:solidFill>
                <a:schemeClr val="tx1"/>
              </a:solidFill>
              <a:latin typeface="Bricolage Grotesque" panose="020B0604020202020204" charset="0"/>
            </a:endParaRPr>
          </a:p>
          <a:p>
            <a:pPr marL="25400" indent="0" algn="l">
              <a:lnSpc>
                <a:spcPct val="170000"/>
              </a:lnSpc>
            </a:pPr>
            <a:endParaRPr lang="en-GB" dirty="0">
              <a:solidFill>
                <a:schemeClr val="tx1"/>
              </a:solidFill>
              <a:latin typeface="Bricolage Grotesque" panose="020B0604020202020204" charset="0"/>
            </a:endParaRPr>
          </a:p>
        </p:txBody>
      </p:sp>
    </p:spTree>
    <p:extLst>
      <p:ext uri="{BB962C8B-B14F-4D97-AF65-F5344CB8AC3E}">
        <p14:creationId xmlns:p14="http://schemas.microsoft.com/office/powerpoint/2010/main" val="319815640"/>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22393</TotalTime>
  <Words>4206</Words>
  <Application>Microsoft Office PowerPoint</Application>
  <PresentationFormat>Personalizzato</PresentationFormat>
  <Paragraphs>502</Paragraphs>
  <Slides>76</Slides>
  <Notes>57</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76</vt:i4>
      </vt:variant>
    </vt:vector>
  </HeadingPairs>
  <TitlesOfParts>
    <vt:vector size="82" baseType="lpstr">
      <vt:lpstr>Calibri</vt:lpstr>
      <vt:lpstr>Bricolage Grotesque</vt:lpstr>
      <vt:lpstr>Poppins</vt:lpstr>
      <vt:lpstr>Helvetica Neue</vt:lpstr>
      <vt:lpstr>Arial</vt:lpstr>
      <vt:lpstr>Office Theme</vt:lpstr>
      <vt:lpstr>Presentazione standard di PowerPoint</vt:lpstr>
      <vt:lpstr>Presentazione standard di PowerPoint</vt:lpstr>
      <vt:lpstr>Presentazione standard di PowerPoint</vt:lpstr>
      <vt:lpstr>Digital Media Use among young people in EU</vt:lpstr>
      <vt:lpstr>Digital Media Use among young people in EU</vt:lpstr>
      <vt:lpstr>Digital Media Use among young people in EU</vt:lpstr>
      <vt:lpstr>Digital Media Use among young people in EU</vt:lpstr>
      <vt:lpstr>Digital Media Use among young people in EU</vt:lpstr>
      <vt:lpstr>Digital Media Use among young people in EU</vt:lpstr>
      <vt:lpstr>Digital Media: a resource and a threat</vt:lpstr>
      <vt:lpstr>Digital Media: a resource and a threat</vt:lpstr>
      <vt:lpstr>Digital Media: a resource and a threat</vt:lpstr>
      <vt:lpstr>Digital Media: a resource and a threat</vt:lpstr>
      <vt:lpstr>Digital Media: a resource and a threat</vt:lpstr>
      <vt:lpstr>Information and Media Literacy</vt:lpstr>
      <vt:lpstr>Information and Media Literacy</vt:lpstr>
      <vt:lpstr>Information and Media Literacy</vt:lpstr>
      <vt:lpstr>Information and Media Literacy</vt:lpstr>
      <vt:lpstr>Information and Media Literacy</vt:lpstr>
      <vt:lpstr>Presentazione standard di PowerPoint</vt:lpstr>
      <vt:lpstr>Self and group introduction</vt:lpstr>
      <vt:lpstr>Self and group introduction</vt:lpstr>
      <vt:lpstr>Self and group introduction</vt:lpstr>
      <vt:lpstr>Presentazione standard di PowerPoint</vt:lpstr>
      <vt:lpstr>How to combat  Disinformation / Misinformation.</vt:lpstr>
      <vt:lpstr>How to combat  Disinformation / Misinformation.</vt:lpstr>
      <vt:lpstr>Presentazione standard di PowerPoint</vt:lpstr>
      <vt:lpstr>An Ecosystem approach</vt:lpstr>
      <vt:lpstr>An Ecosystem approach</vt:lpstr>
      <vt:lpstr>An Ecosystem approach</vt:lpstr>
      <vt:lpstr>HILDA, an Ecosystem approach: The modules</vt:lpstr>
      <vt:lpstr>Presentazione standard di PowerPoint</vt:lpstr>
      <vt:lpstr>Presentazione standard di PowerPoint</vt:lpstr>
      <vt:lpstr>HILDA, an Ecosystem approach: The modules</vt:lpstr>
      <vt:lpstr>HILDA, an Ecosystem approach: The modules</vt:lpstr>
      <vt:lpstr>HILDA, an Ecosystem approach: The modules</vt:lpstr>
      <vt:lpstr>Disinformation / Misinformation. An Ecosystem approach: the Modules</vt:lpstr>
      <vt:lpstr>Presentazione standard di PowerPoint</vt:lpstr>
      <vt:lpstr>Combinable modules</vt:lpstr>
      <vt:lpstr>Combinable modules</vt:lpstr>
      <vt:lpstr>Combinable modules</vt:lpstr>
      <vt:lpstr>Combinable modules</vt:lpstr>
      <vt:lpstr>Combinable modules</vt:lpstr>
      <vt:lpstr>Co-presence or separation of the trainees’ groups  in synchronous delivered courses</vt:lpstr>
      <vt:lpstr>Co-presence or separation of the trainees’ groups  in synchronous delivered courses</vt:lpstr>
      <vt:lpstr>Delivery</vt:lpstr>
      <vt:lpstr>Presentazione standard di PowerPoint</vt:lpstr>
      <vt:lpstr>The conceptual background</vt:lpstr>
      <vt:lpstr>Disinformation through an ecosystem approach</vt:lpstr>
      <vt:lpstr>Historicity of the issue</vt:lpstr>
      <vt:lpstr>Historicity of the issue</vt:lpstr>
      <vt:lpstr>Novel features of disinformation today</vt:lpstr>
      <vt:lpstr>Novel features of disinformation today</vt:lpstr>
      <vt:lpstr>Novel features of disinformation today</vt:lpstr>
      <vt:lpstr>Novel features of disinformation today</vt:lpstr>
      <vt:lpstr>Novel features of disinformation today</vt:lpstr>
      <vt:lpstr>Novel features of disinformation today</vt:lpstr>
      <vt:lpstr>Novel features of disinformation today</vt:lpstr>
      <vt:lpstr>Novel features of disinformation today</vt:lpstr>
      <vt:lpstr>Ecosystem approach to disinformation</vt:lpstr>
      <vt:lpstr>Ecosystem approach to disinformation</vt:lpstr>
      <vt:lpstr>Ecosystem approach to disinformation</vt:lpstr>
      <vt:lpstr>AI in the ecosystem</vt:lpstr>
      <vt:lpstr>AI in the ecosystem</vt:lpstr>
      <vt:lpstr>AI in the ecosystem</vt:lpstr>
      <vt:lpstr>AI in the ecosystem</vt:lpstr>
      <vt:lpstr>AI in the ecosystem</vt:lpstr>
      <vt:lpstr>AI in the ecosystem</vt:lpstr>
      <vt:lpstr>AI in the ecosystem</vt:lpstr>
      <vt:lpstr>AI in the ecosystem</vt:lpstr>
      <vt:lpstr>Epistemic instability</vt:lpstr>
      <vt:lpstr>Epistemic instability</vt:lpstr>
      <vt:lpstr>Epistemic instability</vt:lpstr>
      <vt:lpstr>Epistemic instability</vt:lpstr>
      <vt:lpstr>Epistemic instability</vt:lpstr>
      <vt:lpstr>Epistemic instability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Kyriakos Demetriou;Christiana Karousiou</dc:creator>
  <cp:lastModifiedBy>Alvise  Mattozzi</cp:lastModifiedBy>
  <cp:revision>208</cp:revision>
  <dcterms:created xsi:type="dcterms:W3CDTF">2006-08-16T00:00:00Z</dcterms:created>
  <dcterms:modified xsi:type="dcterms:W3CDTF">2025-10-21T07:11:10Z</dcterms:modified>
</cp:coreProperties>
</file>